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6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419" r:id="rId24"/>
    <p:sldId id="279" r:id="rId25"/>
    <p:sldId id="271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289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420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421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422" r:id="rId141"/>
    <p:sldId id="394" r:id="rId142"/>
    <p:sldId id="395" r:id="rId143"/>
    <p:sldId id="396" r:id="rId144"/>
    <p:sldId id="397" r:id="rId145"/>
    <p:sldId id="398" r:id="rId146"/>
    <p:sldId id="423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9"/>
    <p:restoredTop sz="90901"/>
  </p:normalViewPr>
  <p:slideViewPr>
    <p:cSldViewPr snapToGrid="0" snapToObjects="1">
      <p:cViewPr varScale="1">
        <p:scale>
          <a:sx n="85" d="100"/>
          <a:sy n="85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FA33-5C78-4040-A82F-ED8AE39E5D1E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3563E-55B3-EB4A-87F2-2B89F31D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איזה סוג מחשב אתם, האם אתם רשומים למערכת, מה הצורה של המידע שאתם מחכים לו – כל הלוגיקה הזאת מתחילה לרוץ מאחורי </a:t>
            </a:r>
            <a:r>
              <a:rPr lang="he-IL" dirty="0" err="1"/>
              <a:t>הקלאים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7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ברירת מחדל: </a:t>
            </a:r>
            <a:r>
              <a:rPr lang="en-US" dirty="0"/>
              <a:t>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840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799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REST</a:t>
            </a:r>
            <a:r>
              <a:rPr lang="he-IL" dirty="0"/>
              <a:t> זה איזשהו קונספט.</a:t>
            </a:r>
          </a:p>
          <a:p>
            <a:pPr marL="0" algn="r" defTabSz="914400" rtl="1" eaLnBrk="1" latinLnBrk="0" hangingPunct="1"/>
            <a:r>
              <a:rPr lang="he-IL" dirty="0"/>
              <a:t>אם נקרה לאותו </a:t>
            </a:r>
            <a:r>
              <a:rPr lang="en-US" dirty="0"/>
              <a:t>route</a:t>
            </a:r>
            <a:r>
              <a:rPr lang="he-IL" dirty="0"/>
              <a:t> או </a:t>
            </a:r>
            <a:r>
              <a:rPr lang="en-US" dirty="0"/>
              <a:t>endpoint</a:t>
            </a:r>
            <a:r>
              <a:rPr lang="he-IL" dirty="0"/>
              <a:t> בשיטות אחרות – נקבל תוצאות אחרות (</a:t>
            </a:r>
            <a:r>
              <a:rPr lang="en-US" dirty="0"/>
              <a:t>POST, GET, PUT…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8940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994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5188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3306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3491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POST</a:t>
            </a:r>
            <a:r>
              <a:rPr lang="he-IL" dirty="0"/>
              <a:t> פחות הגיוני כאן כי אין בידינו את ה-</a:t>
            </a:r>
            <a:r>
              <a:rPr lang="en-US" dirty="0"/>
              <a:t>id</a:t>
            </a:r>
            <a:r>
              <a:rPr lang="he-IL" dirty="0"/>
              <a:t> של המוצר. הוא נוצר רק בעת הכנסת המוצר.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311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336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412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20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לחזור כמה שקפים אחורה לחזור על מה שדיברנו בהרצאה הקודמת</a:t>
            </a:r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/>
              <a:t>template</a:t>
            </a:r>
            <a:r>
              <a:rPr lang="he-IL" dirty="0"/>
              <a:t> </a:t>
            </a:r>
            <a:r>
              <a:rPr lang="he-IL" dirty="0" err="1"/>
              <a:t>ותקיית</a:t>
            </a:r>
            <a:r>
              <a:rPr lang="he-IL" dirty="0"/>
              <a:t> </a:t>
            </a:r>
            <a:r>
              <a:rPr lang="en-US" dirty="0"/>
              <a:t>templates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 err="1"/>
              <a:t>render_template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12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אם נרצה להכניס הזמנה נשתמש ב</a:t>
            </a:r>
            <a:r>
              <a:rPr lang="en-US" dirty="0"/>
              <a:t>route</a:t>
            </a:r>
            <a:r>
              <a:rPr lang="he-IL" dirty="0"/>
              <a:t> של </a:t>
            </a:r>
            <a:r>
              <a:rPr lang="en-US" dirty="0"/>
              <a:t>/orders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626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אם נרצה להכניס הזמנה נשתמש ב</a:t>
            </a:r>
            <a:r>
              <a:rPr lang="en-US" dirty="0"/>
              <a:t>route</a:t>
            </a:r>
            <a:r>
              <a:rPr lang="he-IL" dirty="0"/>
              <a:t> של </a:t>
            </a:r>
            <a:r>
              <a:rPr lang="en-US" dirty="0"/>
              <a:t>/orders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025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אם נרצה להכניס הזמנה נשתמש ב</a:t>
            </a:r>
            <a:r>
              <a:rPr lang="en-US" dirty="0"/>
              <a:t>route</a:t>
            </a:r>
            <a:r>
              <a:rPr lang="he-IL" dirty="0"/>
              <a:t> של </a:t>
            </a:r>
            <a:r>
              <a:rPr lang="en-US" dirty="0"/>
              <a:t>/orders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6176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אם נרצה להכניס הזמנה נשתמש ב</a:t>
            </a:r>
            <a:r>
              <a:rPr lang="en-US" dirty="0"/>
              <a:t>route</a:t>
            </a:r>
            <a:r>
              <a:rPr lang="he-IL" dirty="0"/>
              <a:t> של </a:t>
            </a:r>
            <a:r>
              <a:rPr lang="en-US" dirty="0"/>
              <a:t>/orders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44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אם נרצה להכניס הזמנה נשתמש ב</a:t>
            </a:r>
            <a:r>
              <a:rPr lang="en-US" dirty="0"/>
              <a:t>route</a:t>
            </a:r>
            <a:r>
              <a:rPr lang="he-IL" dirty="0"/>
              <a:t> של </a:t>
            </a:r>
            <a:r>
              <a:rPr lang="en-US" dirty="0"/>
              <a:t>/orders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344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אם רוצים את העובד שה-</a:t>
            </a:r>
            <a:r>
              <a:rPr lang="en-US" dirty="0"/>
              <a:t>id</a:t>
            </a:r>
            <a:r>
              <a:rPr lang="he-IL" dirty="0"/>
              <a:t> שלו 3 ואחר כך את זה שה-</a:t>
            </a:r>
            <a:r>
              <a:rPr lang="en-US" dirty="0"/>
              <a:t>id</a:t>
            </a:r>
            <a:r>
              <a:rPr lang="he-IL" dirty="0"/>
              <a:t> שלו הוא 100</a:t>
            </a:r>
            <a:r>
              <a:rPr lang="en-US" dirty="0"/>
              <a:t> </a:t>
            </a:r>
            <a:r>
              <a:rPr lang="he-IL" dirty="0"/>
              <a:t> נכתוב </a:t>
            </a:r>
            <a:r>
              <a:rPr lang="en-US" dirty="0"/>
              <a:t>routes</a:t>
            </a:r>
            <a:r>
              <a:rPr lang="he-IL" dirty="0"/>
              <a:t> שונים עבור כל אחד? לא הגיוני.</a:t>
            </a:r>
          </a:p>
          <a:p>
            <a:pPr marL="0" algn="r" defTabSz="914400" rtl="1" eaLnBrk="1" latinLnBrk="0" hangingPunct="1"/>
            <a:r>
              <a:rPr lang="he-IL" dirty="0"/>
              <a:t>ברצוננו להציג </a:t>
            </a:r>
            <a:r>
              <a:rPr lang="en-US" dirty="0"/>
              <a:t>route</a:t>
            </a:r>
            <a:r>
              <a:rPr lang="he-IL" dirty="0"/>
              <a:t> דינאמי.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0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בסוג ה-</a:t>
            </a:r>
            <a:r>
              <a:rPr lang="en-US" dirty="0"/>
              <a:t>path</a:t>
            </a:r>
            <a:r>
              <a:rPr lang="he-IL" dirty="0"/>
              <a:t> לא נתעסק במהלך הקורס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006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בסוג ה-</a:t>
            </a:r>
            <a:r>
              <a:rPr lang="en-US" dirty="0"/>
              <a:t>path</a:t>
            </a:r>
            <a:r>
              <a:rPr lang="he-IL" dirty="0"/>
              <a:t> לא נתעסק במהלך הקורס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491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בסוג ה-</a:t>
            </a:r>
            <a:r>
              <a:rPr lang="en-US" dirty="0"/>
              <a:t>path</a:t>
            </a:r>
            <a:r>
              <a:rPr lang="he-IL" dirty="0"/>
              <a:t> לא נתעסק במהלך הקורס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709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בסוג ה-</a:t>
            </a:r>
            <a:r>
              <a:rPr lang="en-US" dirty="0"/>
              <a:t>path</a:t>
            </a:r>
            <a:r>
              <a:rPr lang="he-IL" dirty="0"/>
              <a:t> לא נתעסק במהלך הקורס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Templates</a:t>
            </a:r>
            <a:r>
              <a:rPr lang="he-IL" dirty="0"/>
              <a:t> – קבצי </a:t>
            </a:r>
            <a:r>
              <a:rPr lang="en-US" dirty="0"/>
              <a:t>html</a:t>
            </a:r>
            <a:r>
              <a:rPr lang="he-IL" dirty="0"/>
              <a:t> שאפשר לעשות בהם לוגיקה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5026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בסוג ה-</a:t>
            </a:r>
            <a:r>
              <a:rPr lang="en-US" dirty="0"/>
              <a:t>path</a:t>
            </a:r>
            <a:r>
              <a:rPr lang="he-IL" dirty="0"/>
              <a:t> לא נתעסק במהלך הקורס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2197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בסוג ה-</a:t>
            </a:r>
            <a:r>
              <a:rPr lang="en-US" dirty="0"/>
              <a:t>path</a:t>
            </a:r>
            <a:r>
              <a:rPr lang="he-IL" dirty="0"/>
              <a:t> לא נתעסק במהלך הקורס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30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בסוג ה-</a:t>
            </a:r>
            <a:r>
              <a:rPr lang="en-US" dirty="0"/>
              <a:t>path</a:t>
            </a:r>
            <a:r>
              <a:rPr lang="he-IL" dirty="0"/>
              <a:t> לא נתעסק במהלך הקורס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836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בסוג ה-</a:t>
            </a:r>
            <a:r>
              <a:rPr lang="en-US" dirty="0"/>
              <a:t>path</a:t>
            </a:r>
            <a:r>
              <a:rPr lang="he-IL" dirty="0"/>
              <a:t> לא נתעסק במהלך הקורס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8994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בסוג ה-</a:t>
            </a:r>
            <a:r>
              <a:rPr lang="en-US" dirty="0"/>
              <a:t>path</a:t>
            </a:r>
            <a:r>
              <a:rPr lang="he-IL" dirty="0"/>
              <a:t> לא נתעסק במהלך הקורס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2391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לחזור כמה שקפים אחורה לחזור על מה שדיברנו בהרצאה הקודמת</a:t>
            </a:r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/>
              <a:t>template</a:t>
            </a:r>
            <a:r>
              <a:rPr lang="he-IL" dirty="0"/>
              <a:t> </a:t>
            </a:r>
            <a:r>
              <a:rPr lang="he-IL" dirty="0" err="1"/>
              <a:t>ותקיית</a:t>
            </a:r>
            <a:r>
              <a:rPr lang="he-IL" dirty="0"/>
              <a:t> </a:t>
            </a:r>
            <a:r>
              <a:rPr lang="en-US" dirty="0"/>
              <a:t>templates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 err="1"/>
              <a:t>render_template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805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5211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כזכור יש שני דרכים לבצע </a:t>
            </a:r>
            <a:r>
              <a:rPr lang="en-US" dirty="0"/>
              <a:t>fetch</a:t>
            </a:r>
            <a:r>
              <a:rPr lang="he-IL" dirty="0"/>
              <a:t> מ-</a:t>
            </a:r>
            <a:r>
              <a:rPr lang="en-US" dirty="0" err="1"/>
              <a:t>js</a:t>
            </a:r>
            <a:r>
              <a:rPr lang="he-IL" dirty="0"/>
              <a:t>, עוד נדבר על זה.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125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891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לבצע </a:t>
            </a:r>
            <a:r>
              <a:rPr lang="en-US" dirty="0"/>
              <a:t>fetch('http://127.0.0.1:5000/user/</a:t>
            </a:r>
            <a:r>
              <a:rPr lang="en-US" dirty="0" err="1"/>
              <a:t>ars</a:t>
            </a:r>
            <a:r>
              <a:rPr lang="en-US" dirty="0"/>
              <a:t>')</a:t>
            </a:r>
            <a:r>
              <a:rPr lang="he-IL" dirty="0"/>
              <a:t> בדפדפן עצמו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63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 err="1"/>
              <a:t>להדסיק</a:t>
            </a:r>
            <a:r>
              <a:rPr lang="he-IL" dirty="0"/>
              <a:t> את כל קוד של אתר כלשהו בתוך קובץ </a:t>
            </a:r>
            <a:r>
              <a:rPr lang="he-IL" dirty="0" err="1"/>
              <a:t>פייטון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912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לבצע </a:t>
            </a:r>
            <a:r>
              <a:rPr lang="en-US" dirty="0"/>
              <a:t>fetch('http://127.0.0.1:5000/user/</a:t>
            </a:r>
            <a:r>
              <a:rPr lang="en-US" dirty="0" err="1"/>
              <a:t>ars</a:t>
            </a:r>
            <a:r>
              <a:rPr lang="en-US" dirty="0"/>
              <a:t>')</a:t>
            </a:r>
            <a:r>
              <a:rPr lang="he-IL" dirty="0"/>
              <a:t> בדפדפן עצמו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3268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לחזור כמה שקפים אחורה לחזור על מה שדיברנו בהרצאה הקודמת</a:t>
            </a:r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/>
              <a:t>template</a:t>
            </a:r>
            <a:r>
              <a:rPr lang="he-IL" dirty="0"/>
              <a:t> </a:t>
            </a:r>
            <a:r>
              <a:rPr lang="he-IL" dirty="0" err="1"/>
              <a:t>ותקיית</a:t>
            </a:r>
            <a:r>
              <a:rPr lang="he-IL" dirty="0"/>
              <a:t> </a:t>
            </a:r>
            <a:r>
              <a:rPr lang="en-US" dirty="0"/>
              <a:t>templates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 err="1"/>
              <a:t>render_template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8909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לבצע </a:t>
            </a:r>
            <a:r>
              <a:rPr lang="en-US" dirty="0"/>
              <a:t>fetch('http://127.0.0.1:5000/user/</a:t>
            </a:r>
            <a:r>
              <a:rPr lang="en-US" dirty="0" err="1"/>
              <a:t>ars</a:t>
            </a:r>
            <a:r>
              <a:rPr lang="en-US" dirty="0"/>
              <a:t>')</a:t>
            </a:r>
            <a:r>
              <a:rPr lang="he-IL" dirty="0"/>
              <a:t> בדפדפן עצמו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0329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טיפה בים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5231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לבצע </a:t>
            </a:r>
            <a:r>
              <a:rPr lang="en-US" dirty="0"/>
              <a:t>fetch('http://127.0.0.1:5000/user/</a:t>
            </a:r>
            <a:r>
              <a:rPr lang="en-US" dirty="0" err="1"/>
              <a:t>ars</a:t>
            </a:r>
            <a:r>
              <a:rPr lang="en-US" dirty="0"/>
              <a:t>')</a:t>
            </a:r>
            <a:r>
              <a:rPr lang="he-IL" dirty="0"/>
              <a:t> בדפדפן עצמו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0604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045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לבצע </a:t>
            </a:r>
            <a:r>
              <a:rPr lang="en-US" dirty="0"/>
              <a:t>fetch('http://127.0.0.1:5000/user/</a:t>
            </a:r>
            <a:r>
              <a:rPr lang="en-US" dirty="0" err="1"/>
              <a:t>ars</a:t>
            </a:r>
            <a:r>
              <a:rPr lang="en-US" dirty="0"/>
              <a:t>')</a:t>
            </a:r>
            <a:r>
              <a:rPr lang="he-IL" dirty="0"/>
              <a:t> בדפדפן עצמו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6231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מומלץ להתחיל מ-</a:t>
            </a:r>
            <a:r>
              <a:rPr lang="en-US" dirty="0" err="1"/>
              <a:t>vue</a:t>
            </a:r>
            <a:r>
              <a:rPr lang="he-IL" dirty="0"/>
              <a:t> - הכי רק הכי נוח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9919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7063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 err="1"/>
              <a:t>בפרוייקט</a:t>
            </a:r>
            <a:r>
              <a:rPr lang="he-IL" dirty="0"/>
              <a:t> שלכם...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2930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67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לא משימה כלה – לכן לא לומדים את זה בקורס. צריך לדעת הרבה תוכנות והרבה דברים ביחד.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287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לא משימה כלה – לכן לא לומדים את זה בקורס. צריך לדעת הרבה תוכנות והרבה דברים ביחד.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9016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3070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334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יש בזה כסף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037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יש בזה כסף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5598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יש בזה כסף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3189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יש בזה כסף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3968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אתם צריכים לחשוב עכשיו – לאן תרצו להגיע?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כנסו ללינק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37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85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7804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34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86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35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0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להראות כמה דוגמאות באינטרנט עם </a:t>
            </a:r>
            <a:r>
              <a:rPr lang="en-US" dirty="0"/>
              <a:t>route </a:t>
            </a:r>
            <a:r>
              <a:rPr lang="he-IL" dirty="0"/>
              <a:t> למשל: </a:t>
            </a:r>
            <a:r>
              <a:rPr lang="en-US" dirty="0"/>
              <a:t>Airbnb,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78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כנסו ללינק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64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17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84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3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46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יש לכם פה המון משחק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75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68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31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53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פחות נדבר על זה. פשוט עוטף </a:t>
            </a:r>
            <a:r>
              <a:rPr lang="he-IL" dirty="0" err="1"/>
              <a:t>הכל</a:t>
            </a:r>
            <a:r>
              <a:rPr lang="he-IL" dirty="0"/>
              <a:t> כך שנוח לנו</a:t>
            </a:r>
          </a:p>
          <a:p>
            <a:pPr marL="0" algn="r" defTabSz="914400" rtl="1" eaLnBrk="1" latinLnBrk="0" hangingPunct="1"/>
            <a:r>
              <a:rPr lang="he-IL" dirty="0" err="1"/>
              <a:t>גיגא</a:t>
            </a:r>
            <a:r>
              <a:rPr lang="he-IL" dirty="0"/>
              <a:t> מאשר לבנות לנו דף דינאמי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73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26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38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61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לעשות את זה ביחד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65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52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15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צריך להשתמש </a:t>
            </a:r>
            <a:r>
              <a:rPr lang="en-US" dirty="0"/>
              <a:t>url_for()</a:t>
            </a:r>
            <a:r>
              <a:rPr lang="he-IL" dirty="0"/>
              <a:t> - זה אחת החסרונות של </a:t>
            </a:r>
            <a:r>
              <a:rPr lang="en-US" dirty="0"/>
              <a:t>flask</a:t>
            </a:r>
            <a:r>
              <a:rPr lang="he-IL" dirty="0"/>
              <a:t> – אי אפשר פשוט לייבא תמונות כמו באתר רגיל.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23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08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לחזור כמה שקפים אחורה לחזור על מה שדיברנו בהרצאה הקודמת</a:t>
            </a:r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/>
              <a:t>template</a:t>
            </a:r>
            <a:r>
              <a:rPr lang="he-IL" dirty="0"/>
              <a:t> </a:t>
            </a:r>
            <a:r>
              <a:rPr lang="he-IL" dirty="0" err="1"/>
              <a:t>ותקיית</a:t>
            </a:r>
            <a:r>
              <a:rPr lang="he-IL" dirty="0"/>
              <a:t> </a:t>
            </a:r>
            <a:r>
              <a:rPr lang="en-US" dirty="0"/>
              <a:t>templates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 err="1"/>
              <a:t>render_template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23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1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להסביר על המבנה:</a:t>
            </a:r>
          </a:p>
          <a:p>
            <a:pPr marL="0" algn="r" defTabSz="914400" rtl="1" eaLnBrk="1" latinLnBrk="0" hangingPunct="1"/>
            <a:r>
              <a:rPr lang="he-IL" dirty="0" err="1"/>
              <a:t>תקיה</a:t>
            </a:r>
            <a:r>
              <a:rPr lang="he-IL" dirty="0"/>
              <a:t> ראשית</a:t>
            </a:r>
          </a:p>
          <a:p>
            <a:pPr marL="0" algn="r" defTabSz="914400" rtl="1" eaLnBrk="1" latinLnBrk="0" hangingPunct="1"/>
            <a:r>
              <a:rPr lang="he-IL" dirty="0" err="1"/>
              <a:t>סטטיק</a:t>
            </a:r>
            <a:r>
              <a:rPr lang="he-IL" dirty="0"/>
              <a:t> – </a:t>
            </a:r>
          </a:p>
          <a:p>
            <a:pPr marL="0" algn="r" defTabSz="914400" rtl="1" eaLnBrk="1" latinLnBrk="0" hangingPunct="1"/>
            <a:r>
              <a:rPr lang="he-IL" dirty="0" err="1"/>
              <a:t>טמפלייטס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קובץ </a:t>
            </a:r>
            <a:r>
              <a:rPr lang="en-US" dirty="0"/>
              <a:t>app</a:t>
            </a:r>
            <a:r>
              <a:rPr lang="he-IL" dirty="0"/>
              <a:t> – לב של </a:t>
            </a:r>
            <a:r>
              <a:rPr lang="he-IL" dirty="0" err="1"/>
              <a:t>ההפליציה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94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45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6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84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63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73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976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0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Components</a:t>
            </a:r>
            <a:r>
              <a:rPr lang="he-IL" dirty="0"/>
              <a:t> – חלקי העמוד המשותפים לכולם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כל שינוי בקובץ </a:t>
            </a:r>
            <a:r>
              <a:rPr lang="en-US" dirty="0"/>
              <a:t>.env</a:t>
            </a:r>
            <a:r>
              <a:rPr lang="he-IL" dirty="0"/>
              <a:t> חייבים לעצור את האפליקציה ולהריץ אותה מחדש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378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07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תמונות, וידיו, </a:t>
            </a:r>
            <a:r>
              <a:rPr lang="en-US" dirty="0"/>
              <a:t>PDF</a:t>
            </a:r>
            <a:r>
              <a:rPr lang="he-IL" dirty="0"/>
              <a:t>, </a:t>
            </a:r>
            <a:r>
              <a:rPr lang="en-US" dirty="0"/>
              <a:t>DOC</a:t>
            </a:r>
            <a:r>
              <a:rPr lang="he-IL" dirty="0"/>
              <a:t>, ועוד... גם קבצי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he-IL" dirty="0"/>
              <a:t> נחשבים סטטיים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9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כשיש מספר ב</a:t>
            </a:r>
            <a:r>
              <a:rPr lang="en-US" dirty="0"/>
              <a:t>route</a:t>
            </a:r>
            <a:r>
              <a:rPr lang="he-IL" dirty="0"/>
              <a:t> זה בעיה! כיצד נשנה את זה?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224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הסברה של הקובץ </a:t>
            </a:r>
            <a:r>
              <a:rPr lang="en-US" dirty="0"/>
              <a:t>base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אשפר לדרוס משתנים</a:t>
            </a:r>
          </a:p>
          <a:p>
            <a:pPr marL="0" algn="r" defTabSz="914400" rtl="1" eaLnBrk="1" latinLnBrk="0" hangingPunct="1"/>
            <a:r>
              <a:rPr lang="he-IL" dirty="0"/>
              <a:t>אפשר לדרוס בלוקים</a:t>
            </a:r>
          </a:p>
          <a:p>
            <a:pPr marL="0" algn="r" defTabSz="914400" rtl="1" eaLnBrk="1" latinLnBrk="0" hangingPunct="1"/>
            <a:r>
              <a:rPr lang="he-IL" dirty="0"/>
              <a:t>יש הרבה בלוקים – אפשר לבחור מה נרצה לדרוס</a:t>
            </a:r>
          </a:p>
          <a:p>
            <a:pPr marL="0" algn="r" defTabSz="914400" rtl="1" eaLnBrk="1" latinLnBrk="0" hangingPunct="1"/>
            <a:r>
              <a:rPr lang="he-IL" dirty="0"/>
              <a:t>לעשות דוגמא עם דריסה של בלוק כלשהו</a:t>
            </a:r>
          </a:p>
          <a:p>
            <a:pPr marL="0" algn="r" defTabSz="914400" rtl="1" eaLnBrk="1" latinLnBrk="0" hangingPunct="1"/>
            <a:r>
              <a:rPr lang="he-IL" dirty="0"/>
              <a:t>אתם יכולים להוסיף את בלוקים משלכם במידה ותרצו</a:t>
            </a:r>
          </a:p>
          <a:p>
            <a:pPr marL="0" algn="r" defTabSz="914400" rtl="1" eaLnBrk="1" latinLnBrk="0" hangingPunct="1"/>
            <a:r>
              <a:rPr lang="he-IL" dirty="0"/>
              <a:t>- - - </a:t>
            </a:r>
          </a:p>
          <a:p>
            <a:pPr marL="0" algn="r" defTabSz="914400" rtl="1" eaLnBrk="1" latinLnBrk="0" hangingPunct="1"/>
            <a:r>
              <a:rPr lang="he-IL" dirty="0"/>
              <a:t>איך ניצור עמוד חדש – מעתיקים נגיד עמוד </a:t>
            </a:r>
            <a:r>
              <a:rPr lang="en-US" dirty="0"/>
              <a:t>about</a:t>
            </a:r>
            <a:r>
              <a:rPr lang="he-IL" dirty="0"/>
              <a:t> ונותנים שם חדש </a:t>
            </a:r>
            <a:r>
              <a:rPr lang="he-IL" dirty="0" err="1"/>
              <a:t>לתקיה</a:t>
            </a:r>
            <a:r>
              <a:rPr lang="he-IL" dirty="0"/>
              <a:t>. מדביקים את </a:t>
            </a:r>
            <a:r>
              <a:rPr lang="he-IL" dirty="0" err="1"/>
              <a:t>הת׳יה</a:t>
            </a:r>
            <a:r>
              <a:rPr lang="he-IL" dirty="0"/>
              <a:t> החדשה בתוך </a:t>
            </a:r>
            <a:r>
              <a:rPr lang="en-US" dirty="0"/>
              <a:t>pages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r>
              <a:rPr lang="he-IL" dirty="0"/>
              <a:t>לוחצים קליק ימני על התיקייה החדשה ובוחרים </a:t>
            </a:r>
            <a:r>
              <a:rPr lang="en-US" dirty="0"/>
              <a:t>replace in Path</a:t>
            </a:r>
            <a:r>
              <a:rPr lang="he-IL" dirty="0"/>
              <a:t> שם נוכל לשנות את כל המילים של </a:t>
            </a:r>
            <a:r>
              <a:rPr lang="en-US" dirty="0"/>
              <a:t>about</a:t>
            </a:r>
            <a:r>
              <a:rPr lang="he-IL" dirty="0"/>
              <a:t>  או מה שנבחר למילה חדשה לבחירתכם.</a:t>
            </a:r>
          </a:p>
          <a:p>
            <a:pPr marL="0" algn="r" defTabSz="914400" rtl="1" eaLnBrk="1" latinLnBrk="0" hangingPunct="1"/>
            <a:r>
              <a:rPr lang="he-IL" dirty="0"/>
              <a:t>פעם אחד לעשות זאת עם </a:t>
            </a:r>
            <a:r>
              <a:rPr lang="en-US" dirty="0"/>
              <a:t>”about”</a:t>
            </a:r>
            <a:r>
              <a:rPr lang="he-IL" dirty="0"/>
              <a:t> פעם שניה לעשות את זה עם ״</a:t>
            </a:r>
            <a:r>
              <a:rPr lang="en-US" dirty="0"/>
              <a:t>About</a:t>
            </a:r>
            <a:r>
              <a:rPr lang="he-IL" dirty="0"/>
              <a:t>״ כדי לעשות על כל המקרים.</a:t>
            </a:r>
          </a:p>
          <a:p>
            <a:pPr marL="0" algn="r" defTabSz="914400" rtl="1" eaLnBrk="1" latinLnBrk="0" hangingPunct="1"/>
            <a:r>
              <a:rPr lang="he-IL" dirty="0"/>
              <a:t>נשאר רק לשנות את השמות של הקבצים – פה אין קיצורים – משנים ידנית.</a:t>
            </a:r>
          </a:p>
          <a:p>
            <a:pPr marL="0" algn="r" defTabSz="914400" rtl="1" eaLnBrk="1" latinLnBrk="0" hangingPunct="1"/>
            <a:r>
              <a:rPr lang="he-IL" dirty="0"/>
              <a:t>זהו. יצרנו </a:t>
            </a:r>
            <a:r>
              <a:rPr lang="en-US" dirty="0"/>
              <a:t>blueprint</a:t>
            </a:r>
            <a:r>
              <a:rPr lang="he-IL" dirty="0"/>
              <a:t> חדש שאפשר לעבוד </a:t>
            </a:r>
            <a:r>
              <a:rPr lang="he-IL" dirty="0" err="1"/>
              <a:t>איתו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r>
              <a:rPr lang="he-IL" dirty="0"/>
              <a:t>מוסיפים את ה</a:t>
            </a:r>
            <a:r>
              <a:rPr lang="en-US" dirty="0"/>
              <a:t>page</a:t>
            </a:r>
            <a:r>
              <a:rPr lang="he-IL" dirty="0"/>
              <a:t> החדש לקובץ </a:t>
            </a:r>
            <a:r>
              <a:rPr lang="en-US" dirty="0" err="1"/>
              <a:t>app.py</a:t>
            </a:r>
            <a:r>
              <a:rPr lang="he-IL" dirty="0"/>
              <a:t> בדומה לעמודים האחרים.</a:t>
            </a:r>
          </a:p>
          <a:p>
            <a:pPr marL="0" algn="r" defTabSz="914400" rtl="1" eaLnBrk="1" latinLnBrk="0" hangingPunct="1"/>
            <a:r>
              <a:rPr lang="he-IL" dirty="0"/>
              <a:t>נפתח בדפדפן את העמוד החדש שיצרנו.</a:t>
            </a:r>
          </a:p>
          <a:p>
            <a:pPr marL="0" algn="r" defTabSz="914400" rtl="1" eaLnBrk="1" latinLnBrk="0" hangingPunct="1"/>
            <a:r>
              <a:rPr lang="he-IL" dirty="0"/>
              <a:t>אפשר להוסיף את העמוד החדש גם ל-</a:t>
            </a:r>
            <a:r>
              <a:rPr lang="en-US" dirty="0"/>
              <a:t>navigation bar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- - - </a:t>
            </a:r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835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720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הסברה של הקובץ </a:t>
            </a:r>
            <a:r>
              <a:rPr lang="en-US" dirty="0"/>
              <a:t>base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אשפר לדרוס משתנים</a:t>
            </a:r>
          </a:p>
          <a:p>
            <a:pPr marL="0" algn="r" defTabSz="914400" rtl="1" eaLnBrk="1" latinLnBrk="0" hangingPunct="1"/>
            <a:r>
              <a:rPr lang="he-IL" dirty="0"/>
              <a:t>אפשר לדרוס בלוקים</a:t>
            </a:r>
          </a:p>
          <a:p>
            <a:pPr marL="0" algn="r" defTabSz="914400" rtl="1" eaLnBrk="1" latinLnBrk="0" hangingPunct="1"/>
            <a:r>
              <a:rPr lang="he-IL" dirty="0"/>
              <a:t>יש הרבה בלוקים – אפשר לבחור מה נרצה לדרוס</a:t>
            </a:r>
          </a:p>
          <a:p>
            <a:pPr marL="0" algn="r" defTabSz="914400" rtl="1" eaLnBrk="1" latinLnBrk="0" hangingPunct="1"/>
            <a:r>
              <a:rPr lang="he-IL" dirty="0"/>
              <a:t>לעשות דוגמא עם דריסה של בלוק כלשהו</a:t>
            </a:r>
          </a:p>
          <a:p>
            <a:pPr marL="0" algn="r" defTabSz="914400" rtl="1" eaLnBrk="1" latinLnBrk="0" hangingPunct="1"/>
            <a:r>
              <a:rPr lang="he-IL" dirty="0"/>
              <a:t>אתם יכולים להוסיף את בלוקים משלכם במידה ותרצו</a:t>
            </a:r>
          </a:p>
          <a:p>
            <a:pPr marL="0" algn="r" defTabSz="914400" rtl="1" eaLnBrk="1" latinLnBrk="0" hangingPunct="1"/>
            <a:r>
              <a:rPr lang="he-IL" dirty="0"/>
              <a:t>- - - </a:t>
            </a:r>
          </a:p>
          <a:p>
            <a:pPr marL="0" algn="r" defTabSz="914400" rtl="1" eaLnBrk="1" latinLnBrk="0" hangingPunct="1"/>
            <a:r>
              <a:rPr lang="he-IL" dirty="0"/>
              <a:t>איך ניצור עמוד חדש – מעתיקים נגיד עמוד </a:t>
            </a:r>
            <a:r>
              <a:rPr lang="en-US" dirty="0"/>
              <a:t>about</a:t>
            </a:r>
            <a:r>
              <a:rPr lang="he-IL" dirty="0"/>
              <a:t> ונותנים שם חדש </a:t>
            </a:r>
            <a:r>
              <a:rPr lang="he-IL" dirty="0" err="1"/>
              <a:t>לתקיה</a:t>
            </a:r>
            <a:r>
              <a:rPr lang="he-IL" dirty="0"/>
              <a:t>. מדביקים את </a:t>
            </a:r>
            <a:r>
              <a:rPr lang="he-IL" dirty="0" err="1"/>
              <a:t>הת׳יה</a:t>
            </a:r>
            <a:r>
              <a:rPr lang="he-IL" dirty="0"/>
              <a:t> החדשה בתוך </a:t>
            </a:r>
            <a:r>
              <a:rPr lang="en-US" dirty="0"/>
              <a:t>pages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r>
              <a:rPr lang="he-IL" dirty="0"/>
              <a:t>לוחצים קליק ימני על התיקייה החדשה ובוחרים </a:t>
            </a:r>
            <a:r>
              <a:rPr lang="en-US" dirty="0"/>
              <a:t>replace in Path</a:t>
            </a:r>
            <a:r>
              <a:rPr lang="he-IL" dirty="0"/>
              <a:t> שם נוכל לשנות את כל המילים של </a:t>
            </a:r>
            <a:r>
              <a:rPr lang="en-US" dirty="0"/>
              <a:t>about</a:t>
            </a:r>
            <a:r>
              <a:rPr lang="he-IL" dirty="0"/>
              <a:t>  או מה שנבחר למילה חדשה לבחירתכם.</a:t>
            </a:r>
          </a:p>
          <a:p>
            <a:pPr marL="0" algn="r" defTabSz="914400" rtl="1" eaLnBrk="1" latinLnBrk="0" hangingPunct="1"/>
            <a:r>
              <a:rPr lang="he-IL" dirty="0"/>
              <a:t>פעם אחד לעשות זאת עם </a:t>
            </a:r>
            <a:r>
              <a:rPr lang="en-US" dirty="0"/>
              <a:t>”about”</a:t>
            </a:r>
            <a:r>
              <a:rPr lang="he-IL" dirty="0"/>
              <a:t> פעם שניה לעשות את זה עם ״</a:t>
            </a:r>
            <a:r>
              <a:rPr lang="en-US" dirty="0"/>
              <a:t>About</a:t>
            </a:r>
            <a:r>
              <a:rPr lang="he-IL" dirty="0"/>
              <a:t>״ כדי לעשות על כל המקרים.</a:t>
            </a:r>
          </a:p>
          <a:p>
            <a:pPr marL="0" algn="r" defTabSz="914400" rtl="1" eaLnBrk="1" latinLnBrk="0" hangingPunct="1"/>
            <a:r>
              <a:rPr lang="he-IL" dirty="0"/>
              <a:t>נשאר רק לשנות את השמות של הקבצים – פה אין קיצורים – משנים ידנית.</a:t>
            </a:r>
          </a:p>
          <a:p>
            <a:pPr marL="0" algn="r" defTabSz="914400" rtl="1" eaLnBrk="1" latinLnBrk="0" hangingPunct="1"/>
            <a:r>
              <a:rPr lang="he-IL" dirty="0"/>
              <a:t>זהו. יצרנו </a:t>
            </a:r>
            <a:r>
              <a:rPr lang="en-US" dirty="0"/>
              <a:t>blueprint</a:t>
            </a:r>
            <a:r>
              <a:rPr lang="he-IL" dirty="0"/>
              <a:t> חדש שאפשר לעבוד </a:t>
            </a:r>
            <a:r>
              <a:rPr lang="he-IL" dirty="0" err="1"/>
              <a:t>איתו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r>
              <a:rPr lang="he-IL" dirty="0"/>
              <a:t>מוסיפים את ה</a:t>
            </a:r>
            <a:r>
              <a:rPr lang="en-US" dirty="0"/>
              <a:t>page</a:t>
            </a:r>
            <a:r>
              <a:rPr lang="he-IL" dirty="0"/>
              <a:t> החדש לקובץ </a:t>
            </a:r>
            <a:r>
              <a:rPr lang="en-US" dirty="0" err="1"/>
              <a:t>app.py</a:t>
            </a:r>
            <a:r>
              <a:rPr lang="he-IL" dirty="0"/>
              <a:t> בדומה לעמודים האחרים.</a:t>
            </a:r>
          </a:p>
          <a:p>
            <a:pPr marL="0" algn="r" defTabSz="914400" rtl="1" eaLnBrk="1" latinLnBrk="0" hangingPunct="1"/>
            <a:r>
              <a:rPr lang="he-IL" dirty="0"/>
              <a:t>נפתח בדפדפן את העמוד החדש שיצרנו.</a:t>
            </a:r>
          </a:p>
          <a:p>
            <a:pPr marL="0" algn="r" defTabSz="914400" rtl="1" eaLnBrk="1" latinLnBrk="0" hangingPunct="1"/>
            <a:r>
              <a:rPr lang="he-IL" dirty="0"/>
              <a:t>אפשר להוסיף את העמוד החדש גם ל-</a:t>
            </a:r>
            <a:r>
              <a:rPr lang="en-US" dirty="0"/>
              <a:t>navigation bar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- - - </a:t>
            </a:r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05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הסברה של הקובץ </a:t>
            </a:r>
            <a:r>
              <a:rPr lang="en-US" dirty="0"/>
              <a:t>base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אשפר לדרוס משתנים</a:t>
            </a:r>
          </a:p>
          <a:p>
            <a:pPr marL="0" algn="r" defTabSz="914400" rtl="1" eaLnBrk="1" latinLnBrk="0" hangingPunct="1"/>
            <a:r>
              <a:rPr lang="he-IL" dirty="0"/>
              <a:t>אפשר לדרוס בלוקים</a:t>
            </a:r>
          </a:p>
          <a:p>
            <a:pPr marL="0" algn="r" defTabSz="914400" rtl="1" eaLnBrk="1" latinLnBrk="0" hangingPunct="1"/>
            <a:r>
              <a:rPr lang="he-IL" dirty="0"/>
              <a:t>יש הרבה בלוקים – אפשר לבחור מה נרצה לדרוס</a:t>
            </a:r>
          </a:p>
          <a:p>
            <a:pPr marL="0" algn="r" defTabSz="914400" rtl="1" eaLnBrk="1" latinLnBrk="0" hangingPunct="1"/>
            <a:r>
              <a:rPr lang="he-IL" dirty="0"/>
              <a:t>לעשות דוגמא עם דריסה של בלוק כלשהו</a:t>
            </a:r>
          </a:p>
          <a:p>
            <a:pPr marL="0" algn="r" defTabSz="914400" rtl="1" eaLnBrk="1" latinLnBrk="0" hangingPunct="1"/>
            <a:r>
              <a:rPr lang="he-IL" dirty="0"/>
              <a:t>אתם יכולים להוסיף את בלוקים משלכם במידה ותרצו</a:t>
            </a:r>
          </a:p>
          <a:p>
            <a:pPr marL="0" algn="r" defTabSz="914400" rtl="1" eaLnBrk="1" latinLnBrk="0" hangingPunct="1"/>
            <a:r>
              <a:rPr lang="he-IL" dirty="0"/>
              <a:t>- - - </a:t>
            </a:r>
          </a:p>
          <a:p>
            <a:pPr marL="0" algn="r" defTabSz="914400" rtl="1" eaLnBrk="1" latinLnBrk="0" hangingPunct="1"/>
            <a:r>
              <a:rPr lang="he-IL" dirty="0"/>
              <a:t>איך ניצור עמוד חדש – מעתיקים נגיד עמוד </a:t>
            </a:r>
            <a:r>
              <a:rPr lang="en-US" dirty="0"/>
              <a:t>about</a:t>
            </a:r>
            <a:r>
              <a:rPr lang="he-IL" dirty="0"/>
              <a:t> ונותנים שם חדש </a:t>
            </a:r>
            <a:r>
              <a:rPr lang="he-IL" dirty="0" err="1"/>
              <a:t>לתקיה</a:t>
            </a:r>
            <a:r>
              <a:rPr lang="he-IL" dirty="0"/>
              <a:t>. מדביקים את </a:t>
            </a:r>
            <a:r>
              <a:rPr lang="he-IL" dirty="0" err="1"/>
              <a:t>הת׳יה</a:t>
            </a:r>
            <a:r>
              <a:rPr lang="he-IL" dirty="0"/>
              <a:t> החדשה בתוך </a:t>
            </a:r>
            <a:r>
              <a:rPr lang="en-US" dirty="0"/>
              <a:t>pages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r>
              <a:rPr lang="he-IL" dirty="0"/>
              <a:t>לוחצים קליק ימני על התיקייה החדשה ובוחרים </a:t>
            </a:r>
            <a:r>
              <a:rPr lang="en-US" dirty="0"/>
              <a:t>replace in Path</a:t>
            </a:r>
            <a:r>
              <a:rPr lang="he-IL" dirty="0"/>
              <a:t> שם נוכל לשנות את כל המילים של </a:t>
            </a:r>
            <a:r>
              <a:rPr lang="en-US" dirty="0"/>
              <a:t>about</a:t>
            </a:r>
            <a:r>
              <a:rPr lang="he-IL" dirty="0"/>
              <a:t>  או מה שנבחר למילה חדשה לבחירתכם.</a:t>
            </a:r>
          </a:p>
          <a:p>
            <a:pPr marL="0" algn="r" defTabSz="914400" rtl="1" eaLnBrk="1" latinLnBrk="0" hangingPunct="1"/>
            <a:r>
              <a:rPr lang="he-IL" dirty="0"/>
              <a:t>פעם אחד לעשות זאת עם </a:t>
            </a:r>
            <a:r>
              <a:rPr lang="en-US" dirty="0"/>
              <a:t>”about”</a:t>
            </a:r>
            <a:r>
              <a:rPr lang="he-IL" dirty="0"/>
              <a:t> פעם שניה לעשות את זה עם ״</a:t>
            </a:r>
            <a:r>
              <a:rPr lang="en-US" dirty="0"/>
              <a:t>About</a:t>
            </a:r>
            <a:r>
              <a:rPr lang="he-IL" dirty="0"/>
              <a:t>״ כדי לעשות על כל המקרים.</a:t>
            </a:r>
          </a:p>
          <a:p>
            <a:pPr marL="0" algn="r" defTabSz="914400" rtl="1" eaLnBrk="1" latinLnBrk="0" hangingPunct="1"/>
            <a:r>
              <a:rPr lang="he-IL" dirty="0"/>
              <a:t>נשאר רק לשנות את השמות של הקבצים – פה אין קיצורים – משנים ידנית.</a:t>
            </a:r>
          </a:p>
          <a:p>
            <a:pPr marL="0" algn="r" defTabSz="914400" rtl="1" eaLnBrk="1" latinLnBrk="0" hangingPunct="1"/>
            <a:r>
              <a:rPr lang="he-IL" dirty="0"/>
              <a:t>זהו. יצרנו </a:t>
            </a:r>
            <a:r>
              <a:rPr lang="en-US" dirty="0"/>
              <a:t>blueprint</a:t>
            </a:r>
            <a:r>
              <a:rPr lang="he-IL" dirty="0"/>
              <a:t> חדש שאפשר לעבוד </a:t>
            </a:r>
            <a:r>
              <a:rPr lang="he-IL" dirty="0" err="1"/>
              <a:t>איתו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r>
              <a:rPr lang="he-IL" dirty="0"/>
              <a:t>מוסיפים את ה</a:t>
            </a:r>
            <a:r>
              <a:rPr lang="en-US" dirty="0"/>
              <a:t>page</a:t>
            </a:r>
            <a:r>
              <a:rPr lang="he-IL" dirty="0"/>
              <a:t> החדש לקובץ </a:t>
            </a:r>
            <a:r>
              <a:rPr lang="en-US" dirty="0" err="1"/>
              <a:t>app.py</a:t>
            </a:r>
            <a:r>
              <a:rPr lang="he-IL" dirty="0"/>
              <a:t> בדומה לעמודים האחרים.</a:t>
            </a:r>
          </a:p>
          <a:p>
            <a:pPr marL="0" algn="r" defTabSz="914400" rtl="1" eaLnBrk="1" latinLnBrk="0" hangingPunct="1"/>
            <a:r>
              <a:rPr lang="he-IL" dirty="0"/>
              <a:t>נפתח בדפדפן את העמוד החדש שיצרנו.</a:t>
            </a:r>
          </a:p>
          <a:p>
            <a:pPr marL="0" algn="r" defTabSz="914400" rtl="1" eaLnBrk="1" latinLnBrk="0" hangingPunct="1"/>
            <a:r>
              <a:rPr lang="he-IL" dirty="0"/>
              <a:t>אפשר להוסיף את העמוד החדש גם ל-</a:t>
            </a:r>
            <a:r>
              <a:rPr lang="en-US" dirty="0"/>
              <a:t>navigation bar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- - - </a:t>
            </a:r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919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לחזור כמה שקפים אחורה לחזור על מה שדיברנו בהרצאה הקודמת</a:t>
            </a:r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/>
              <a:t>template</a:t>
            </a:r>
            <a:r>
              <a:rPr lang="he-IL" dirty="0"/>
              <a:t> </a:t>
            </a:r>
            <a:r>
              <a:rPr lang="he-IL" dirty="0" err="1"/>
              <a:t>ותקיית</a:t>
            </a:r>
            <a:r>
              <a:rPr lang="he-IL" dirty="0"/>
              <a:t> </a:t>
            </a:r>
            <a:r>
              <a:rPr lang="en-US" dirty="0"/>
              <a:t>templates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 err="1"/>
              <a:t>render_template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9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איזה סוג מחשב אתם, האם אתם רשומים למערכת, מה הצורה של המידע שאתם מחכים לו – כל הלוגיקה הזאת מתחילה לרוץ מאחורי </a:t>
            </a:r>
            <a:r>
              <a:rPr lang="he-IL" dirty="0" err="1"/>
              <a:t>הקלאים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66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להראות כמה דוגמאות באינטרנט עם </a:t>
            </a:r>
            <a:r>
              <a:rPr lang="en-US" dirty="0"/>
              <a:t>route </a:t>
            </a:r>
            <a:r>
              <a:rPr lang="he-IL" dirty="0"/>
              <a:t> למשל: </a:t>
            </a:r>
            <a:r>
              <a:rPr lang="en-US" dirty="0"/>
              <a:t>Airbnb,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35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איזה סוג מחשב אתם, האם אתם רשומים למערכת, מה הצורה של המידע שאתם מחכים לו – כל הלוגיקה הזאת מתחילה לרוץ מאחורי </a:t>
            </a:r>
            <a:r>
              <a:rPr lang="he-IL" dirty="0" err="1"/>
              <a:t>הקלאים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9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אפשר להשתמש ב</a:t>
            </a:r>
            <a:r>
              <a:rPr lang="en-US" dirty="0"/>
              <a:t>routes </a:t>
            </a:r>
            <a:r>
              <a:rPr lang="he-IL" dirty="0"/>
              <a:t> לא רק כדי להגיע לעמודים אלא גם כדי לשלוח ולקבל נתונים מהאתר (למשל שאילתות מבסיס הנתונים)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702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63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כשיש מספר ב</a:t>
            </a:r>
            <a:r>
              <a:rPr lang="en-US" dirty="0"/>
              <a:t>route</a:t>
            </a:r>
            <a:r>
              <a:rPr lang="he-IL" dirty="0"/>
              <a:t> זה בעיה! כיצד נשנה את זה?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לציין את ההבדל של להעמיס את </a:t>
            </a:r>
            <a:r>
              <a:rPr lang="he-IL" dirty="0" err="1"/>
              <a:t>הפוקציה</a:t>
            </a:r>
            <a:r>
              <a:rPr lang="he-IL" dirty="0"/>
              <a:t> עם עוד דקורטורים לבין לעשות </a:t>
            </a:r>
            <a:r>
              <a:rPr lang="en-US" dirty="0"/>
              <a:t>redirect</a:t>
            </a:r>
            <a:r>
              <a:rPr lang="he-IL" dirty="0"/>
              <a:t> ולהוסיף עוד פונקציה עם לוגיקה נוספת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06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029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889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GET</a:t>
            </a:r>
            <a:r>
              <a:rPr lang="he-IL" dirty="0"/>
              <a:t> – לקחת משהו</a:t>
            </a:r>
          </a:p>
          <a:p>
            <a:pPr marL="0" algn="r" defTabSz="914400" rtl="1" eaLnBrk="1" latinLnBrk="0" hangingPunct="1"/>
            <a:r>
              <a:rPr lang="he-IL" dirty="0"/>
              <a:t>ב</a:t>
            </a:r>
            <a:r>
              <a:rPr lang="en-US" dirty="0"/>
              <a:t>POST</a:t>
            </a:r>
            <a:r>
              <a:rPr lang="he-IL" dirty="0"/>
              <a:t> – לשלוח משהו. זה למשל דרך </a:t>
            </a:r>
            <a:r>
              <a:rPr lang="en-US" dirty="0"/>
              <a:t>forms</a:t>
            </a:r>
            <a:r>
              <a:rPr lang="he-IL" dirty="0"/>
              <a:t> (טפסים)</a:t>
            </a:r>
          </a:p>
          <a:p>
            <a:pPr marL="0" algn="r" defTabSz="914400" rtl="1" eaLnBrk="1" latinLnBrk="0" hangingPunct="1"/>
            <a:r>
              <a:rPr lang="en-US" dirty="0"/>
              <a:t>PUT</a:t>
            </a:r>
            <a:r>
              <a:rPr lang="he-IL" dirty="0"/>
              <a:t> – מקביל ל-</a:t>
            </a:r>
            <a:r>
              <a:rPr lang="en-US" dirty="0"/>
              <a:t>UPDATE</a:t>
            </a:r>
            <a:r>
              <a:rPr lang="he-IL" dirty="0"/>
              <a:t> בבסיס נתונים</a:t>
            </a:r>
          </a:p>
          <a:p>
            <a:pPr marL="0" algn="r" defTabSz="914400" rtl="1" eaLnBrk="1" latinLnBrk="0" hangingPunct="1"/>
            <a:r>
              <a:rPr lang="en-US" dirty="0"/>
              <a:t>PUT</a:t>
            </a:r>
            <a:r>
              <a:rPr lang="he-IL" dirty="0"/>
              <a:t> ו-</a:t>
            </a:r>
            <a:r>
              <a:rPr lang="en-US" dirty="0"/>
              <a:t>DELETE</a:t>
            </a:r>
            <a:r>
              <a:rPr lang="he-IL" dirty="0"/>
              <a:t> – נדבר עליהם כשנעבור לדבר על </a:t>
            </a:r>
            <a:r>
              <a:rPr lang="en-US" dirty="0"/>
              <a:t>ajax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487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294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47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73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278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462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זה לא שיטה של ברירת מחדל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851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9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זה הדרך המקובלת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כשיש מספר ב</a:t>
            </a:r>
            <a:r>
              <a:rPr lang="en-US" dirty="0"/>
              <a:t>route</a:t>
            </a:r>
            <a:r>
              <a:rPr lang="he-IL" dirty="0"/>
              <a:t> זה בעיה! כיצד נשנה את זה?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לציין את ההבדל של להעמיס את </a:t>
            </a:r>
            <a:r>
              <a:rPr lang="he-IL" dirty="0" err="1"/>
              <a:t>הפוקציה</a:t>
            </a:r>
            <a:r>
              <a:rPr lang="he-IL" dirty="0"/>
              <a:t> עם עוד דקורטורים לבין לעשות </a:t>
            </a:r>
            <a:r>
              <a:rPr lang="en-US" dirty="0"/>
              <a:t>redirect</a:t>
            </a:r>
            <a:r>
              <a:rPr lang="he-IL" dirty="0"/>
              <a:t> ולהוסיף עוד פונקציה עם לוגיקה נוספת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310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66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224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760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זה לא שיטה של ברירת מחדל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952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633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אם אתה רוצה לשלוח לחברים את הלינק, אז הוא יכול לכול בתוכו את על הפרמטרים בפנים (משהו שהוא גלוי ולא צריך להסתיר)</a:t>
            </a:r>
          </a:p>
          <a:p>
            <a:pPr marL="0" algn="r" defTabSz="914400" rtl="1" eaLnBrk="1" latinLnBrk="0" hangingPunct="1"/>
            <a:r>
              <a:rPr lang="en-US" dirty="0">
                <a:hlinkClick r:id="rId3"/>
              </a:rPr>
              <a:t>www.google.com</a:t>
            </a:r>
            <a:r>
              <a:rPr lang="he-IL" dirty="0"/>
              <a:t> (שם גם </a:t>
            </a:r>
            <a:r>
              <a:rPr lang="en-US" dirty="0"/>
              <a:t>form</a:t>
            </a:r>
            <a:r>
              <a:rPr lang="he-IL" dirty="0"/>
              <a:t> עם </a:t>
            </a:r>
            <a:r>
              <a:rPr lang="en-US" dirty="0"/>
              <a:t>method</a:t>
            </a:r>
            <a:r>
              <a:rPr lang="he-IL" dirty="0"/>
              <a:t> של </a:t>
            </a:r>
            <a:r>
              <a:rPr lang="en-US" dirty="0"/>
              <a:t>GET</a:t>
            </a:r>
            <a:r>
              <a:rPr lang="he-IL" dirty="0"/>
              <a:t>)</a:t>
            </a:r>
            <a:endParaRPr lang="en-US" dirty="0"/>
          </a:p>
          <a:p>
            <a:pPr marL="0" algn="r" defTabSz="914400" rtl="1" eaLnBrk="1" latinLnBrk="0" hangingPunct="1"/>
            <a:r>
              <a:rPr lang="en-US" dirty="0"/>
              <a:t>https://</a:t>
            </a:r>
            <a:r>
              <a:rPr lang="en-US" dirty="0" err="1"/>
              <a:t>www.google.co.il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=Gurion</a:t>
            </a:r>
          </a:p>
          <a:p>
            <a:pPr marL="0" algn="r" defTabSz="914400" rtl="1" eaLnBrk="1" latinLnBrk="0" hangingPunct="1"/>
            <a:r>
              <a:rPr lang="he-IL" dirty="0"/>
              <a:t>לשים לב ל</a:t>
            </a:r>
            <a:r>
              <a:rPr lang="en-US" dirty="0"/>
              <a:t>inputs</a:t>
            </a:r>
            <a:r>
              <a:rPr lang="he-IL" dirty="0"/>
              <a:t> שהם </a:t>
            </a:r>
            <a:r>
              <a:rPr lang="en-US" dirty="0"/>
              <a:t>hidden</a:t>
            </a:r>
            <a:r>
              <a:rPr lang="he-IL" dirty="0"/>
              <a:t> – הם גם נשלחים ביחד עם הקלט שהזנתם. </a:t>
            </a:r>
            <a:r>
              <a:rPr lang="he-IL" dirty="0" err="1"/>
              <a:t>נהםוך</a:t>
            </a:r>
            <a:r>
              <a:rPr lang="he-IL" dirty="0"/>
              <a:t> אותם לגלויים ננסה לשלוח שוב את ה-</a:t>
            </a:r>
            <a:r>
              <a:rPr lang="en-US" dirty="0"/>
              <a:t>URL</a:t>
            </a:r>
            <a:r>
              <a:rPr lang="he-IL" dirty="0"/>
              <a:t> עם פרמטרים חדשים.</a:t>
            </a:r>
            <a:endParaRPr lang="en-US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31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22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19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920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3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כשיש מספר ב</a:t>
            </a:r>
            <a:r>
              <a:rPr lang="en-US" dirty="0"/>
              <a:t>route</a:t>
            </a:r>
            <a:r>
              <a:rPr lang="he-IL" dirty="0"/>
              <a:t> זה בעיה! כיצד נשנה את זה?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093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746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תנסו לבנות בעצמכם את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80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שליחת קובץ חייב להיות בשיטת </a:t>
            </a:r>
            <a:r>
              <a:rPr lang="en-US" dirty="0"/>
              <a:t>post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חלק זה כלמידה עצמית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663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כשעשינו </a:t>
            </a:r>
            <a:r>
              <a:rPr lang="he-IL" dirty="0" err="1"/>
              <a:t>לוגין</a:t>
            </a:r>
            <a:r>
              <a:rPr lang="he-IL" dirty="0"/>
              <a:t> אז </a:t>
            </a:r>
            <a:r>
              <a:rPr lang="he-IL" dirty="0" err="1"/>
              <a:t>ברצונינו</a:t>
            </a:r>
            <a:r>
              <a:rPr lang="he-IL" dirty="0"/>
              <a:t> שבמסך הראשי יהיה מוצג </a:t>
            </a:r>
            <a:r>
              <a:rPr lang="he-IL" dirty="0" err="1"/>
              <a:t>לוגאאוט</a:t>
            </a:r>
            <a:r>
              <a:rPr lang="he-IL" dirty="0"/>
              <a:t>  במקום. כאן ה-</a:t>
            </a:r>
            <a:r>
              <a:rPr lang="en-US" dirty="0"/>
              <a:t>sessions</a:t>
            </a:r>
            <a:r>
              <a:rPr lang="he-IL" dirty="0"/>
              <a:t> באים </a:t>
            </a:r>
            <a:r>
              <a:rPr lang="he-IL" dirty="0" err="1"/>
              <a:t>לעזרתינו</a:t>
            </a:r>
            <a:r>
              <a:rPr lang="he-I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479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כל פעם כשמשתמש מתחבר לאתר אפשר להגיד שנפתח עליו </a:t>
            </a:r>
            <a:r>
              <a:rPr lang="en-US" dirty="0"/>
              <a:t>session</a:t>
            </a:r>
            <a:r>
              <a:rPr lang="he-IL" dirty="0"/>
              <a:t>, כל פעם שהוא יוצא – נסגר עליו </a:t>
            </a:r>
            <a:r>
              <a:rPr lang="en-US" dirty="0"/>
              <a:t>session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r>
              <a:rPr lang="he-IL" dirty="0"/>
              <a:t>גם על </a:t>
            </a:r>
            <a:r>
              <a:rPr lang="en-US" dirty="0"/>
              <a:t>PERMANENT_SESSION_LIFETIME</a:t>
            </a:r>
            <a:r>
              <a:rPr lang="he-IL" dirty="0"/>
              <a:t> יש לכם שליטה </a:t>
            </a:r>
            <a:r>
              <a:rPr lang="he-IL" dirty="0" err="1"/>
              <a:t>בפרוייקט</a:t>
            </a:r>
            <a:r>
              <a:rPr lang="he-IL" dirty="0"/>
              <a:t> – מגדירים את המשתנה בתוך </a:t>
            </a:r>
            <a:r>
              <a:rPr lang="en-US" dirty="0" err="1"/>
              <a:t>settings.py</a:t>
            </a:r>
            <a:r>
              <a:rPr lang="he-IL" dirty="0"/>
              <a:t>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91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כל פעם כשמשתמש מתחבר לאתר אפשר להגיד שנפתח עליו </a:t>
            </a:r>
            <a:r>
              <a:rPr lang="en-US" dirty="0"/>
              <a:t>session</a:t>
            </a:r>
            <a:r>
              <a:rPr lang="he-IL" dirty="0"/>
              <a:t>, כל פעם שהוא יוצא – נסגר עליו </a:t>
            </a:r>
            <a:r>
              <a:rPr lang="en-US" dirty="0"/>
              <a:t>session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r>
              <a:rPr lang="he-IL" dirty="0"/>
              <a:t>גם על </a:t>
            </a:r>
            <a:r>
              <a:rPr lang="en-US" dirty="0"/>
              <a:t>PERMANENT_SESSION_LIFETIME</a:t>
            </a:r>
            <a:r>
              <a:rPr lang="he-IL" dirty="0"/>
              <a:t> יש לכם שליטה </a:t>
            </a:r>
            <a:r>
              <a:rPr lang="he-IL" dirty="0" err="1"/>
              <a:t>בפרוייקט</a:t>
            </a:r>
            <a:r>
              <a:rPr lang="he-IL" dirty="0"/>
              <a:t> – מגדירים את המשתנה בתוך </a:t>
            </a:r>
            <a:r>
              <a:rPr lang="en-US" dirty="0" err="1"/>
              <a:t>settings.py</a:t>
            </a:r>
            <a:r>
              <a:rPr lang="he-IL" dirty="0"/>
              <a:t> .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ב-</a:t>
            </a:r>
            <a:r>
              <a:rPr lang="en-US" dirty="0"/>
              <a:t>jinja</a:t>
            </a:r>
            <a:r>
              <a:rPr lang="he-IL" dirty="0"/>
              <a:t> </a:t>
            </a:r>
            <a:r>
              <a:rPr lang="he-IL" dirty="0" err="1"/>
              <a:t>הנוטציה</a:t>
            </a:r>
            <a:r>
              <a:rPr lang="he-IL" dirty="0"/>
              <a:t> לחלץ את המשתנה מתוך ה-</a:t>
            </a:r>
            <a:r>
              <a:rPr lang="en-US" dirty="0"/>
              <a:t>session</a:t>
            </a:r>
            <a:r>
              <a:rPr lang="he-IL" dirty="0"/>
              <a:t> תהיה: </a:t>
            </a:r>
            <a:r>
              <a:rPr lang="en-US" dirty="0"/>
              <a:t>session</a:t>
            </a:r>
            <a:r>
              <a:rPr lang="he-IL" dirty="0"/>
              <a:t> ואז נקודה ושם המשתנה.</a:t>
            </a:r>
          </a:p>
          <a:p>
            <a:pPr marL="0" algn="r" defTabSz="914400" rtl="1" eaLnBrk="1" latinLnBrk="0" hangingPunct="1"/>
            <a:r>
              <a:rPr lang="he-IL" dirty="0" err="1"/>
              <a:t>בגינגה</a:t>
            </a:r>
            <a:r>
              <a:rPr lang="he-IL" dirty="0"/>
              <a:t> לא צריך לייבא את ה-</a:t>
            </a:r>
            <a:r>
              <a:rPr lang="en-US" dirty="0"/>
              <a:t>session</a:t>
            </a:r>
            <a:r>
              <a:rPr lang="he-I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731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72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לחזור כמה שקפים אחורה לחזור על מה שדיברנו בהרצאה הקודמת</a:t>
            </a:r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/>
              <a:t>template</a:t>
            </a:r>
            <a:r>
              <a:rPr lang="he-IL" dirty="0"/>
              <a:t> </a:t>
            </a:r>
            <a:r>
              <a:rPr lang="he-IL" dirty="0" err="1"/>
              <a:t>ותקיית</a:t>
            </a:r>
            <a:r>
              <a:rPr lang="he-IL" dirty="0"/>
              <a:t> </a:t>
            </a:r>
            <a:r>
              <a:rPr lang="en-US" dirty="0"/>
              <a:t>templates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 err="1"/>
              <a:t>render_template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17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31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8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כשיש מספר ב</a:t>
            </a:r>
            <a:r>
              <a:rPr lang="en-US" dirty="0"/>
              <a:t>route</a:t>
            </a:r>
            <a:r>
              <a:rPr lang="he-IL" dirty="0"/>
              <a:t> זה בעיה! כיצד נשנה את זה?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424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005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 err="1"/>
              <a:t>dmManager</a:t>
            </a:r>
            <a:r>
              <a:rPr lang="he-IL" dirty="0"/>
              <a:t> דואג לכם. הוא עושה את ה-</a:t>
            </a:r>
            <a:r>
              <a:rPr lang="en-US" dirty="0"/>
              <a:t>execute</a:t>
            </a:r>
            <a:r>
              <a:rPr lang="he-IL" dirty="0"/>
              <a:t> בשבילכם, אתם עושים ישירות </a:t>
            </a:r>
            <a:r>
              <a:rPr lang="en-US" dirty="0"/>
              <a:t>fetch</a:t>
            </a:r>
            <a:r>
              <a:rPr lang="he-I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136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3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07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066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209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02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31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לחזור כמה שקפים אחורה לחזור על מה שדיברנו בהרצאה הקודמת</a:t>
            </a:r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/>
              <a:t>template</a:t>
            </a:r>
            <a:r>
              <a:rPr lang="he-IL" dirty="0"/>
              <a:t> </a:t>
            </a:r>
            <a:r>
              <a:rPr lang="he-IL" dirty="0" err="1"/>
              <a:t>ותקיית</a:t>
            </a:r>
            <a:r>
              <a:rPr lang="he-IL" dirty="0"/>
              <a:t> </a:t>
            </a:r>
            <a:r>
              <a:rPr lang="en-US" dirty="0"/>
              <a:t>templates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מה זה </a:t>
            </a:r>
            <a:r>
              <a:rPr lang="en-US" dirty="0" err="1"/>
              <a:t>render_template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163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3563E-55B3-EB4A-87F2-2B89F31DE67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4BF9-9545-5146-9B36-52C3009DFD5B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C31AD-AE96-1843-9F53-89EF7B21E3B6}" type="datetime1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1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C1A5-5C9E-F344-B3D5-658DD73E1128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41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1F77-9C3D-5E40-A8B2-46453E3B6E43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9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D95B4-A5D9-B74F-A981-B5F53E7ED6FB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2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DE3D2-DCC1-8E45-9614-6E42FCEB31A5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8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5CF2-D19B-6D4F-9F1C-B9B4837773DF}" type="datetime1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5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62C-DC6E-2341-8BF1-6F6DCBA55482}" type="datetime1">
              <a:rPr lang="en-US" smtClean="0"/>
              <a:t>9/29/20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53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FC823-DE43-6C4A-AD43-01421086DC7A}" type="datetime1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61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76A1-6F0A-9A46-B656-2413603BB76F}" type="datetime1">
              <a:rPr lang="en-US" smtClean="0"/>
              <a:t>9/29/20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15236-1845-164F-BED2-F0BE6118DB31}" type="datetime1">
              <a:rPr lang="en-US" smtClean="0"/>
              <a:t>9/29/20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33A5-F7A6-434A-9F78-8C41A204696C}" type="datetime1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5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9DD7-7DA8-084D-9AE4-CCB2D147EA86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0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8" r:id="rId5"/>
    <p:sldLayoutId id="2147483689" r:id="rId6"/>
    <p:sldLayoutId id="2147483695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mysql_getstarted.asp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c/connector-python/en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ite.com/catalog?id=3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ite.com/api/v1/catalogs/3/products" TargetMode="External"/><Relationship Id="rId5" Type="http://schemas.openxmlformats.org/officeDocument/2006/relationships/hyperlink" Target="http://www.mysite.com/api/v1/catalogs/3" TargetMode="External"/><Relationship Id="rId4" Type="http://schemas.openxmlformats.org/officeDocument/2006/relationships/hyperlink" Target="http://www.mysite.com/catalog?id=4&amp;color=green&amp;size=large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dummy.restapiexample.com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flask.com/en/latest/views.html#url-converters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sass-lang.com/" TargetMode="Externa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Web_Components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hyperlink" Target="https://www.webcomponents.org/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jp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Relationship Id="rId9" Type="http://schemas.openxmlformats.org/officeDocument/2006/relationships/hyperlink" Target="https://github.com/kamranahmedse/developer-roadmap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mailto:arsenip@post.bgu.ac.il" TargetMode="Externa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arseni-pertzovskiy/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ive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oogle.com/maps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d2.co.il/products/al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6.png"/><Relationship Id="rId4" Type="http://schemas.openxmlformats.org/officeDocument/2006/relationships/image" Target="../media/image43.svg"/><Relationship Id="rId9" Type="http://schemas.openxmlformats.org/officeDocument/2006/relationships/image" Target="../media/image45.sv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7.png"/><Relationship Id="rId4" Type="http://schemas.openxmlformats.org/officeDocument/2006/relationships/image" Target="../media/image43.svg"/><Relationship Id="rId9" Type="http://schemas.openxmlformats.org/officeDocument/2006/relationships/image" Target="../media/image45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quickstart/#file-uploads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ask.palletsprojects.com/en/1.1.x/patterns/fileuploads/#uploading-files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00125-7B26-4937-8119-58B6FA700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0" b="1837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4CAA6D-2B78-D640-9E30-FFABFC119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 dirty="0"/>
              <a:t>Flask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20F38-8CE5-0441-8F40-9B263B029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US" sz="2000" dirty="0"/>
              <a:t>364-1-1381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647E9-F8EF-6147-95BA-6898BD1A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547A-C3F1-6847-B43C-03565BDF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Flask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2629A-60DB-7142-B766-39F748FE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lvl="1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Werkzueg</a:t>
            </a:r>
            <a:r>
              <a:rPr lang="he-IL" dirty="0"/>
              <a:t> מהווה ממשק שמקשר בין שרת האינטרנט לצד השרת באפליקציית </a:t>
            </a:r>
            <a:r>
              <a:rPr lang="en-US" dirty="0"/>
              <a:t>Flask</a:t>
            </a:r>
            <a:r>
              <a:rPr lang="he-IL" dirty="0"/>
              <a:t>.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ממשק </a:t>
            </a:r>
            <a:r>
              <a:rPr lang="en-US" dirty="0"/>
              <a:t>WSGI</a:t>
            </a:r>
            <a:r>
              <a:rPr lang="he-IL" dirty="0"/>
              <a:t> (</a:t>
            </a:r>
            <a:r>
              <a:rPr lang="en-US" dirty="0"/>
              <a:t>Web Server Gateway Interface</a:t>
            </a:r>
            <a:r>
              <a:rPr lang="he-IL" dirty="0"/>
              <a:t>) מאפשר לבנות על גביו אפליקציות </a:t>
            </a:r>
            <a:r>
              <a:rPr lang="en-US" dirty="0"/>
              <a:t>WEB</a:t>
            </a:r>
            <a:endParaRPr lang="he-IL" dirty="0"/>
          </a:p>
          <a:p>
            <a:pPr lvl="2" algn="r" rtl="1">
              <a:spcBef>
                <a:spcPts val="1000"/>
              </a:spcBef>
            </a:pPr>
            <a:r>
              <a:rPr lang="he-IL" dirty="0"/>
              <a:t>כולל בתוכו טיפול בבקשות (</a:t>
            </a:r>
            <a:r>
              <a:rPr lang="en-US" dirty="0"/>
              <a:t>requests</a:t>
            </a:r>
            <a:r>
              <a:rPr lang="he-IL" dirty="0"/>
              <a:t>), משובים (</a:t>
            </a:r>
            <a:r>
              <a:rPr lang="en-US" dirty="0"/>
              <a:t>responses</a:t>
            </a:r>
            <a:r>
              <a:rPr lang="he-IL" dirty="0"/>
              <a:t>) ועוד.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Jinja2</a:t>
            </a:r>
            <a:r>
              <a:rPr lang="he-IL" dirty="0"/>
              <a:t> הינו מנוע תבניות שמקשר בין צד השרת לצד הלקוח.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מאשר יצירה דינאמית של עמודי אינטרנט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מאפשר מודולריות ומונע </a:t>
            </a:r>
            <a:r>
              <a:rPr lang="he-IL" dirty="0" err="1"/>
              <a:t>חזרתיות</a:t>
            </a:r>
            <a:endParaRPr lang="he-IL" dirty="0"/>
          </a:p>
          <a:p>
            <a:pPr lvl="2" algn="r" rtl="1">
              <a:spcBef>
                <a:spcPts val="1000"/>
              </a:spcBef>
            </a:pPr>
            <a:r>
              <a:rPr lang="he-IL" dirty="0"/>
              <a:t>מספק אוסף של כלים שימושיים שמוכנים מראש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AB3FD-FDF3-3947-BD02-627A0423CA07}"/>
              </a:ext>
            </a:extLst>
          </p:cNvPr>
          <p:cNvSpPr txBox="1"/>
          <p:nvPr/>
        </p:nvSpPr>
        <p:spPr>
          <a:xfrm>
            <a:off x="0" y="6488668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5498F-497A-9B4E-8F3F-73F569CD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76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שמירה במשתנה </a:t>
            </a:r>
            <a:r>
              <a:rPr lang="en-US" dirty="0"/>
              <a:t>session</a:t>
            </a:r>
            <a:r>
              <a:rPr lang="he-IL" dirty="0"/>
              <a:t> כמו בכל משתנה מסוג </a:t>
            </a:r>
            <a:r>
              <a:rPr lang="en-US" dirty="0" err="1"/>
              <a:t>dict</a:t>
            </a:r>
            <a:r>
              <a:rPr lang="he-IL" dirty="0"/>
              <a:t>, תתבצע באופן הבא: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session[‘KEY’] = VALUE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דוגמאות:</a:t>
            </a:r>
          </a:p>
          <a:p>
            <a:pPr marL="457200" lvl="1" indent="0" algn="l">
              <a:spcBef>
                <a:spcPts val="1000"/>
              </a:spcBef>
              <a:buNone/>
            </a:pPr>
            <a:r>
              <a:rPr lang="en-US" dirty="0"/>
              <a:t>session[‘username’] = ‘Arseni’</a:t>
            </a:r>
          </a:p>
          <a:p>
            <a:pPr marL="457200" lvl="1" indent="0" algn="l">
              <a:spcBef>
                <a:spcPts val="1000"/>
              </a:spcBef>
              <a:buNone/>
            </a:pPr>
            <a:r>
              <a:rPr lang="en-US" dirty="0"/>
              <a:t>session[‘</a:t>
            </a:r>
            <a:r>
              <a:rPr lang="en-US" dirty="0" err="1"/>
              <a:t>logged_in</a:t>
            </a:r>
            <a:r>
              <a:rPr lang="en-US" dirty="0"/>
              <a:t>’] = True</a:t>
            </a:r>
          </a:p>
          <a:p>
            <a:pPr marL="457200" lvl="1" indent="0" algn="l">
              <a:spcBef>
                <a:spcPts val="1000"/>
              </a:spcBef>
              <a:buNone/>
            </a:pPr>
            <a:r>
              <a:rPr lang="en-US" dirty="0"/>
              <a:t>session[‘user’] = {‘</a:t>
            </a:r>
            <a:r>
              <a:rPr lang="en-US" dirty="0" err="1"/>
              <a:t>firstname</a:t>
            </a:r>
            <a:r>
              <a:rPr lang="en-US" dirty="0"/>
              <a:t>’: ‘Arseni’, ‘</a:t>
            </a:r>
            <a:r>
              <a:rPr lang="en-US" dirty="0" err="1"/>
              <a:t>lastname</a:t>
            </a:r>
            <a:r>
              <a:rPr lang="en-US" dirty="0"/>
              <a:t>’: ‘</a:t>
            </a:r>
            <a:r>
              <a:rPr lang="en-US" dirty="0" err="1"/>
              <a:t>Pertzovski</a:t>
            </a:r>
            <a:r>
              <a:rPr lang="en-US" dirty="0"/>
              <a:t>’}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שליפה ממשתנה </a:t>
            </a:r>
            <a:r>
              <a:rPr lang="en-US" dirty="0"/>
              <a:t>session</a:t>
            </a:r>
            <a:r>
              <a:rPr lang="he-IL" dirty="0"/>
              <a:t> מתבצעת באמצעות </a:t>
            </a:r>
            <a:r>
              <a:rPr lang="en-US" dirty="0"/>
              <a:t>get</a:t>
            </a:r>
            <a:r>
              <a:rPr lang="he-IL" dirty="0"/>
              <a:t>, באופן הבא: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r>
              <a:rPr lang="en-US" dirty="0" err="1"/>
              <a:t>session.get</a:t>
            </a:r>
            <a:r>
              <a:rPr lang="en-US" dirty="0"/>
              <a:t>(‘KEY’)</a:t>
            </a:r>
            <a:r>
              <a:rPr lang="he-IL" dirty="0"/>
              <a:t> למשל: </a:t>
            </a:r>
            <a:r>
              <a:rPr lang="en-US" dirty="0" err="1"/>
              <a:t>session.get</a:t>
            </a:r>
            <a:r>
              <a:rPr lang="en-US" dirty="0"/>
              <a:t>(‘username’)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881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תרגיל </a:t>
            </a:r>
            <a:r>
              <a:rPr lang="en-US" dirty="0"/>
              <a:t>session</a:t>
            </a:r>
            <a:r>
              <a:rPr lang="he-IL" dirty="0"/>
              <a:t>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הגדירו </a:t>
            </a:r>
            <a:r>
              <a:rPr lang="en-US" dirty="0"/>
              <a:t>route</a:t>
            </a:r>
            <a:r>
              <a:rPr lang="he-IL" dirty="0"/>
              <a:t> בשם </a:t>
            </a:r>
            <a:r>
              <a:rPr lang="en-US" dirty="0"/>
              <a:t>/login</a:t>
            </a:r>
            <a:r>
              <a:rPr lang="he-IL" dirty="0"/>
              <a:t> (בשיטת </a:t>
            </a:r>
            <a:r>
              <a:rPr lang="en-US" dirty="0"/>
              <a:t>GET</a:t>
            </a:r>
            <a:r>
              <a:rPr lang="he-IL" dirty="0"/>
              <a:t>).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בתגובה ל-</a:t>
            </a:r>
            <a:r>
              <a:rPr lang="en-US" dirty="0"/>
              <a:t>route</a:t>
            </a:r>
            <a:r>
              <a:rPr lang="he-IL" dirty="0"/>
              <a:t> – הציגו טופס התחברות עם שדה </a:t>
            </a:r>
            <a:r>
              <a:rPr lang="en-US" dirty="0"/>
              <a:t>input</a:t>
            </a:r>
            <a:r>
              <a:rPr lang="he-IL" dirty="0"/>
              <a:t> ששמו </a:t>
            </a:r>
            <a:r>
              <a:rPr lang="en-US" dirty="0"/>
              <a:t>’username’</a:t>
            </a:r>
            <a:r>
              <a:rPr lang="he-IL" dirty="0"/>
              <a:t> שמצפה לשם משתמש.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הגדירו </a:t>
            </a:r>
            <a:r>
              <a:rPr lang="en-US" dirty="0"/>
              <a:t>route</a:t>
            </a:r>
            <a:r>
              <a:rPr lang="he-IL" dirty="0"/>
              <a:t> בשם </a:t>
            </a:r>
            <a:r>
              <a:rPr lang="en-US" dirty="0"/>
              <a:t>/login</a:t>
            </a:r>
            <a:r>
              <a:rPr lang="he-IL" dirty="0"/>
              <a:t> בשיטת </a:t>
            </a:r>
            <a:r>
              <a:rPr lang="en-US" dirty="0"/>
              <a:t>POST</a:t>
            </a:r>
            <a:r>
              <a:rPr lang="he-IL" dirty="0"/>
              <a:t>.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התגובה ל-</a:t>
            </a:r>
            <a:r>
              <a:rPr lang="en-US" dirty="0"/>
              <a:t>route</a:t>
            </a:r>
            <a:r>
              <a:rPr lang="he-IL" dirty="0"/>
              <a:t> תבדוק אם קיים ערך בשדה </a:t>
            </a:r>
            <a:r>
              <a:rPr lang="en-US" dirty="0"/>
              <a:t>username</a:t>
            </a:r>
            <a:r>
              <a:rPr lang="he-IL" dirty="0"/>
              <a:t> שנשלח מהטופס.</a:t>
            </a:r>
          </a:p>
          <a:p>
            <a:pPr lvl="3" algn="r" rtl="1">
              <a:spcBef>
                <a:spcPts val="1000"/>
              </a:spcBef>
            </a:pPr>
            <a:r>
              <a:rPr lang="he-IL" dirty="0"/>
              <a:t>אם קיים ערך אז הוא יישמר במשתנה </a:t>
            </a:r>
            <a:r>
              <a:rPr lang="en-US" dirty="0"/>
              <a:t>session</a:t>
            </a:r>
            <a:r>
              <a:rPr lang="he-IL" dirty="0"/>
              <a:t> תחת המפתח </a:t>
            </a:r>
            <a:r>
              <a:rPr lang="en-US" dirty="0"/>
              <a:t>’username’</a:t>
            </a:r>
            <a:r>
              <a:rPr lang="he-IL" dirty="0"/>
              <a:t>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שפרו את התגובות ל-</a:t>
            </a:r>
            <a:r>
              <a:rPr lang="en-US" dirty="0"/>
              <a:t>route</a:t>
            </a:r>
            <a:r>
              <a:rPr lang="he-IL" dirty="0"/>
              <a:t> שלעיל כך ש:</a:t>
            </a:r>
            <a:endParaRPr lang="en-US" dirty="0"/>
          </a:p>
          <a:p>
            <a:pPr lvl="2" algn="r" rtl="1">
              <a:spcBef>
                <a:spcPts val="1000"/>
              </a:spcBef>
            </a:pPr>
            <a:r>
              <a:rPr lang="he-IL" dirty="0"/>
              <a:t>טופס ההתחברות יוצג רק אם המפתח </a:t>
            </a:r>
            <a:r>
              <a:rPr lang="en-US" dirty="0"/>
              <a:t>’username’</a:t>
            </a:r>
            <a:r>
              <a:rPr lang="he-IL" dirty="0"/>
              <a:t> אינו קיים ב-</a:t>
            </a:r>
            <a:r>
              <a:rPr lang="en-US" dirty="0"/>
              <a:t>session</a:t>
            </a:r>
            <a:r>
              <a:rPr lang="he-IL" dirty="0"/>
              <a:t>, אחרת הפנו לדף הבית.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פעולת השמירה ב-</a:t>
            </a:r>
            <a:r>
              <a:rPr lang="en-US" dirty="0"/>
              <a:t>session</a:t>
            </a:r>
            <a:r>
              <a:rPr lang="he-IL" dirty="0"/>
              <a:t> תתבצע אך ורק אם המפתח </a:t>
            </a:r>
            <a:r>
              <a:rPr lang="en-US" dirty="0"/>
              <a:t>’username’</a:t>
            </a:r>
            <a:r>
              <a:rPr lang="he-IL" dirty="0"/>
              <a:t> אינו כבר קיים ב-</a:t>
            </a:r>
            <a:r>
              <a:rPr lang="en-US" dirty="0"/>
              <a:t>session</a:t>
            </a:r>
            <a:r>
              <a:rPr lang="he-IL" dirty="0"/>
              <a:t>.</a:t>
            </a:r>
            <a:endParaRPr lang="en-US" dirty="0"/>
          </a:p>
          <a:p>
            <a:pPr marL="457200" lvl="1" indent="0" algn="r" rtl="1">
              <a:spcBef>
                <a:spcPts val="1000"/>
              </a:spcBef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095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435727-DE7D-AA48-AE6F-880977C80849}"/>
              </a:ext>
            </a:extLst>
          </p:cNvPr>
          <p:cNvSpPr/>
          <p:nvPr/>
        </p:nvSpPr>
        <p:spPr>
          <a:xfrm>
            <a:off x="2371241" y="2045776"/>
            <a:ext cx="9283484" cy="44480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F869D-EA01-E646-8C0F-8D453E21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152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Flask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E4C9C-EC7C-D64C-B9CC-D7EF23470E26}"/>
              </a:ext>
            </a:extLst>
          </p:cNvPr>
          <p:cNvSpPr txBox="1"/>
          <p:nvPr/>
        </p:nvSpPr>
        <p:spPr>
          <a:xfrm>
            <a:off x="7189234" y="1866024"/>
            <a:ext cx="3873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MySQL Database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יצירת בסיס נתונים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יצירת טבלה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שאילתות </a:t>
            </a:r>
            <a:r>
              <a:rPr lang="en-US" dirty="0"/>
              <a:t>Insert, Update, Delete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שאילתת </a:t>
            </a:r>
            <a:r>
              <a:rPr lang="en-US" dirty="0"/>
              <a:t>Select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ABD0-8958-C44D-9EEA-509BC68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103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386FCD2-572B-324C-AEA6-E03424FE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0" y="2072560"/>
            <a:ext cx="6489147" cy="2541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6D952-D632-FC4B-8935-84EED8E6F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855" y="3429000"/>
            <a:ext cx="5777693" cy="29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990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MySQL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אתר יכול להיות דינאמי עם תוכן שמשתנה בהתאם לנתונים ששומרים בבסיס הנתונים שלו. נרצה לשלוף נתונים מבסיס הנתונים ולהציג אותם באתר.</a:t>
            </a:r>
          </a:p>
          <a:p>
            <a:pPr algn="r" rtl="1"/>
            <a:r>
              <a:rPr lang="en-US" dirty="0"/>
              <a:t>Flask</a:t>
            </a:r>
            <a:r>
              <a:rPr lang="he-IL" dirty="0"/>
              <a:t> מאפשר להשתמש בחבילת </a:t>
            </a:r>
            <a:r>
              <a:rPr lang="en-US" dirty="0"/>
              <a:t>python </a:t>
            </a:r>
            <a:r>
              <a:rPr lang="he-IL" dirty="0"/>
              <a:t> בשם </a:t>
            </a:r>
            <a:r>
              <a:rPr lang="en-US" dirty="0" err="1"/>
              <a:t>mysql</a:t>
            </a:r>
            <a:r>
              <a:rPr lang="en-US" dirty="0"/>
              <a:t>-connector-python </a:t>
            </a:r>
            <a:r>
              <a:rPr lang="he-IL" dirty="0"/>
              <a:t> (או </a:t>
            </a:r>
            <a:r>
              <a:rPr lang="en-US" dirty="0" err="1"/>
              <a:t>mysql</a:t>
            </a:r>
            <a:r>
              <a:rPr lang="en-US" dirty="0"/>
              <a:t>-connector</a:t>
            </a:r>
            <a:r>
              <a:rPr lang="he-IL" dirty="0"/>
              <a:t> לגרסאות ישנות) כדי לתקשר עם בסיס הנתונים.</a:t>
            </a:r>
          </a:p>
          <a:p>
            <a:pPr algn="r" rtl="1"/>
            <a:r>
              <a:rPr lang="he-IL" dirty="0"/>
              <a:t>לא נלמד לעבוד עם </a:t>
            </a:r>
            <a:r>
              <a:rPr lang="en-US" dirty="0"/>
              <a:t>MySQL</a:t>
            </a:r>
            <a:r>
              <a:rPr lang="he-IL" dirty="0"/>
              <a:t> ישירות אלא כפי שמוגדר בפרויקט הבסיס.</a:t>
            </a:r>
          </a:p>
          <a:p>
            <a:pPr algn="r" rtl="1"/>
            <a:r>
              <a:rPr lang="he-IL" dirty="0"/>
              <a:t>בשביל ללמוד דוגמאות לפעולות נוספות תוכלו להיעזר במדריכים באינטרנט, למשל:</a:t>
            </a:r>
          </a:p>
          <a:p>
            <a:pPr algn="r" rtl="1"/>
            <a:r>
              <a:rPr lang="en-US" dirty="0">
                <a:hlinkClick r:id="rId3"/>
              </a:rPr>
              <a:t>https://www.w3schools.com/python/python_mysql_getstarted.asp</a:t>
            </a:r>
            <a:endParaRPr lang="he-IL" dirty="0"/>
          </a:p>
          <a:p>
            <a:pPr algn="r" rtl="1"/>
            <a:r>
              <a:rPr lang="en-US" dirty="0">
                <a:hlinkClick r:id="rId4"/>
              </a:rPr>
              <a:t>https://dev.mysql.com/doc/connector-python/en/</a:t>
            </a:r>
            <a:endParaRPr lang="he-IL" dirty="0"/>
          </a:p>
          <a:p>
            <a:pPr algn="r" rtl="1"/>
            <a:endParaRPr lang="en-US" dirty="0"/>
          </a:p>
          <a:p>
            <a:pPr marL="457200" lvl="1" indent="0" algn="r" rtl="1">
              <a:spcBef>
                <a:spcPts val="1000"/>
              </a:spcBef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622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MySQL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ניתן לייצר את בסיס הנתונים ישירות ב-</a:t>
            </a:r>
            <a:r>
              <a:rPr lang="en-US" dirty="0"/>
              <a:t>PyCharm</a:t>
            </a:r>
            <a:r>
              <a:rPr lang="he-IL" dirty="0"/>
              <a:t> כפי שכתוב במדריך שבאתר, או באמצעות </a:t>
            </a:r>
            <a:r>
              <a:rPr lang="en-US" dirty="0"/>
              <a:t>MySQL Workbench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הלמידה לעבודה ב-</a:t>
            </a:r>
            <a:r>
              <a:rPr lang="en-US" dirty="0"/>
              <a:t> MySQL Workbench</a:t>
            </a:r>
            <a:r>
              <a:rPr lang="he-IL" dirty="0"/>
              <a:t>היא עצמאית.</a:t>
            </a:r>
          </a:p>
          <a:p>
            <a:pPr algn="r" rtl="1"/>
            <a:endParaRPr lang="en-US" dirty="0"/>
          </a:p>
          <a:p>
            <a:pPr marL="457200" lvl="1" indent="0" algn="r" rtl="1">
              <a:spcBef>
                <a:spcPts val="1000"/>
              </a:spcBef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450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פעולות ב-</a:t>
            </a:r>
            <a:r>
              <a:rPr lang="en-US" dirty="0"/>
              <a:t>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הפעולות שקיימות ב-</a:t>
            </a:r>
            <a:r>
              <a:rPr lang="en-US" dirty="0"/>
              <a:t>MySQL</a:t>
            </a:r>
            <a:r>
              <a:rPr lang="he-IL" dirty="0"/>
              <a:t> הן:</a:t>
            </a:r>
          </a:p>
          <a:p>
            <a:pPr lvl="1" algn="r" rtl="1"/>
            <a:r>
              <a:rPr lang="en-US" dirty="0"/>
              <a:t>connect</a:t>
            </a:r>
            <a:r>
              <a:rPr lang="he-IL" dirty="0"/>
              <a:t> – חיבור / יצירת בסיס נתונים</a:t>
            </a:r>
          </a:p>
          <a:p>
            <a:pPr lvl="2" algn="r" rtl="1"/>
            <a:r>
              <a:rPr lang="en-US" dirty="0"/>
              <a:t>close</a:t>
            </a:r>
            <a:r>
              <a:rPr lang="he-IL" dirty="0"/>
              <a:t> – סגירת החיבור לבסיס הנתונים</a:t>
            </a:r>
          </a:p>
          <a:p>
            <a:pPr lvl="1" algn="r" rtl="1"/>
            <a:r>
              <a:rPr lang="en-US" dirty="0"/>
              <a:t>execute</a:t>
            </a:r>
            <a:r>
              <a:rPr lang="he-IL" dirty="0"/>
              <a:t> – הרצת שאילתות על בסיס </a:t>
            </a:r>
            <a:r>
              <a:rPr lang="he-IL" dirty="0" err="1"/>
              <a:t>התונים</a:t>
            </a:r>
            <a:endParaRPr lang="he-IL" dirty="0"/>
          </a:p>
          <a:p>
            <a:pPr lvl="2" algn="r" rtl="1"/>
            <a:r>
              <a:rPr lang="en-US" dirty="0"/>
              <a:t>fetch/</a:t>
            </a:r>
            <a:r>
              <a:rPr lang="en-US" dirty="0" err="1"/>
              <a:t>fetchall</a:t>
            </a:r>
            <a:r>
              <a:rPr lang="he-IL" dirty="0"/>
              <a:t> – פעולה עוקבת שנדרשת לשאילתה </a:t>
            </a:r>
            <a:r>
              <a:rPr lang="en-US" dirty="0"/>
              <a:t>SELECT</a:t>
            </a:r>
            <a:r>
              <a:rPr lang="he-IL" dirty="0"/>
              <a:t>.</a:t>
            </a:r>
          </a:p>
          <a:p>
            <a:pPr lvl="2" algn="r" rtl="1"/>
            <a:r>
              <a:rPr lang="en-US" dirty="0"/>
              <a:t>commit</a:t>
            </a:r>
            <a:r>
              <a:rPr lang="he-IL" dirty="0"/>
              <a:t> – פעולה עוקבת שנדרשת </a:t>
            </a:r>
            <a:r>
              <a:rPr lang="he-IL" dirty="0" err="1"/>
              <a:t>לשאיתות</a:t>
            </a:r>
            <a:r>
              <a:rPr lang="he-IL" dirty="0"/>
              <a:t> מסוג </a:t>
            </a:r>
            <a:r>
              <a:rPr lang="en-US" dirty="0"/>
              <a:t>INSERT, UPDATE, DELETE</a:t>
            </a:r>
            <a:r>
              <a:rPr lang="he-IL" dirty="0"/>
              <a:t>.</a:t>
            </a:r>
          </a:p>
          <a:p>
            <a:pPr algn="r" rtl="1"/>
            <a:endParaRPr lang="en-US" dirty="0"/>
          </a:p>
          <a:p>
            <a:pPr marL="457200" lvl="1" indent="0" algn="r" rtl="1">
              <a:spcBef>
                <a:spcPts val="1000"/>
              </a:spcBef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674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execute</a:t>
            </a:r>
            <a:r>
              <a:rPr lang="he-IL" dirty="0"/>
              <a:t> – הרצת שאילתות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r" rtl="1"/>
            <a:r>
              <a:rPr lang="he-IL" dirty="0"/>
              <a:t>את הפקודה </a:t>
            </a:r>
            <a:r>
              <a:rPr lang="en-US" dirty="0"/>
              <a:t>execute</a:t>
            </a:r>
            <a:r>
              <a:rPr lang="he-IL" dirty="0"/>
              <a:t> נריץ דרך המשתנה של חיבור לבסיס הנתונים, באופן הבא:</a:t>
            </a:r>
          </a:p>
          <a:p>
            <a:pPr lvl="1" algn="r" rtl="1"/>
            <a:r>
              <a:rPr lang="en-US" dirty="0" err="1"/>
              <a:t>con.execute</a:t>
            </a:r>
            <a:r>
              <a:rPr lang="en-US" dirty="0"/>
              <a:t>(QUERY_STRING)</a:t>
            </a:r>
            <a:endParaRPr lang="he-IL" dirty="0"/>
          </a:p>
          <a:p>
            <a:pPr algn="r" rtl="1"/>
            <a:r>
              <a:rPr lang="he-IL" dirty="0"/>
              <a:t>הפקודה מצפה בארגומנט למחרוזת </a:t>
            </a:r>
            <a:r>
              <a:rPr lang="en-US" dirty="0"/>
              <a:t>SQL</a:t>
            </a:r>
            <a:r>
              <a:rPr lang="he-IL" dirty="0"/>
              <a:t> שמתארת שאילתה על בסיס הנתונים.</a:t>
            </a:r>
          </a:p>
          <a:p>
            <a:pPr algn="r" rtl="1"/>
            <a:r>
              <a:rPr lang="he-IL" dirty="0"/>
              <a:t>בדרך כלל נשמור את השאילתה במשתנה ונעביר את המשתנה אל הפקודה.</a:t>
            </a:r>
          </a:p>
          <a:p>
            <a:pPr algn="r" rtl="1"/>
            <a:r>
              <a:rPr lang="he-IL" dirty="0"/>
              <a:t>הרצת </a:t>
            </a:r>
            <a:r>
              <a:rPr lang="en-US" dirty="0"/>
              <a:t>execute</a:t>
            </a:r>
            <a:r>
              <a:rPr lang="he-IL" dirty="0"/>
              <a:t> חייבת להתבצע כאשר יש חיבול </a:t>
            </a:r>
            <a:r>
              <a:rPr lang="he-IL" b="1" dirty="0"/>
              <a:t>פעיל</a:t>
            </a:r>
            <a:r>
              <a:rPr lang="he-IL" dirty="0"/>
              <a:t>, כלומר לאחר שהפקודה של החיבור לבסיס הנתונים כבר בוצעה </a:t>
            </a:r>
            <a:r>
              <a:rPr lang="en-US" dirty="0"/>
              <a:t>con=</a:t>
            </a:r>
            <a:r>
              <a:rPr lang="en-US" dirty="0" err="1"/>
              <a:t>mysql.connector.connect</a:t>
            </a:r>
            <a:r>
              <a:rPr lang="en-US" dirty="0"/>
              <a:t>(…)</a:t>
            </a:r>
            <a:r>
              <a:rPr lang="he-IL" dirty="0"/>
              <a:t>, ולפני שהיא נסגרה עם </a:t>
            </a:r>
            <a:r>
              <a:rPr lang="en-US" dirty="0" err="1"/>
              <a:t>con.close</a:t>
            </a:r>
            <a:r>
              <a:rPr lang="en-US" dirty="0"/>
              <a:t>()</a:t>
            </a:r>
            <a:r>
              <a:rPr lang="he-IL" dirty="0"/>
              <a:t>.</a:t>
            </a:r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931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execute</a:t>
            </a:r>
            <a:r>
              <a:rPr lang="he-IL" dirty="0"/>
              <a:t> – שאילתת </a:t>
            </a:r>
            <a:r>
              <a:rPr lang="en-US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כדי לבחור נתונים מטבלה נצטרך:</a:t>
            </a:r>
          </a:p>
          <a:p>
            <a:pPr lvl="1" algn="r" rtl="1"/>
            <a:r>
              <a:rPr lang="he-IL" dirty="0"/>
              <a:t>להריץ את שאילתת ה-</a:t>
            </a:r>
            <a:r>
              <a:rPr lang="en-US" dirty="0"/>
              <a:t>SELECT</a:t>
            </a:r>
            <a:r>
              <a:rPr lang="he-IL" dirty="0"/>
              <a:t> בפקודת </a:t>
            </a:r>
            <a:r>
              <a:rPr lang="en-US" dirty="0"/>
              <a:t>execute</a:t>
            </a:r>
            <a:r>
              <a:rPr lang="he-IL" dirty="0"/>
              <a:t> על המצביע של החיבור ובסופו </a:t>
            </a:r>
            <a:r>
              <a:rPr lang="en-US" dirty="0" err="1"/>
              <a:t>fetchall</a:t>
            </a:r>
            <a:r>
              <a:rPr lang="en-US" dirty="0"/>
              <a:t>()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לשמור את תוצאת השאילתה במשתנה. סוג המשתנה שבו נשמרים הנתונים הוא </a:t>
            </a:r>
            <a:r>
              <a:rPr lang="en-US" dirty="0"/>
              <a:t>list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בשלב זה, לבחירתנו אם:</a:t>
            </a:r>
          </a:p>
          <a:p>
            <a:pPr lvl="1" algn="r" rtl="1"/>
            <a:r>
              <a:rPr lang="he-IL" dirty="0"/>
              <a:t>להעביר את הנתונים הלאה כמו שהם.</a:t>
            </a:r>
          </a:p>
          <a:p>
            <a:pPr lvl="1" algn="r" rtl="1"/>
            <a:r>
              <a:rPr lang="he-IL" dirty="0"/>
              <a:t>לערוך אותם ואז להעביר אותם.</a:t>
            </a:r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C6B0C-5D97-FE4E-8324-AB6796DD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1" y="5139587"/>
            <a:ext cx="6499224" cy="15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984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execute</a:t>
            </a:r>
            <a:r>
              <a:rPr lang="he-IL" dirty="0"/>
              <a:t> – שאילתות </a:t>
            </a:r>
            <a:r>
              <a:rPr lang="en-US" dirty="0"/>
              <a:t>INSERT, UPDATE,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להבדיל משאר השאילתות, השאילתות של </a:t>
            </a:r>
            <a:r>
              <a:rPr lang="en-US" dirty="0"/>
              <a:t>INSERT, UPDATE, DELETE</a:t>
            </a:r>
            <a:r>
              <a:rPr lang="he-IL" dirty="0"/>
              <a:t> דורשות פעולה עוקבת בשם </a:t>
            </a:r>
            <a:r>
              <a:rPr lang="en-US" dirty="0"/>
              <a:t>commit</a:t>
            </a:r>
            <a:r>
              <a:rPr lang="he-IL" dirty="0"/>
              <a:t>. ללא ביצוע פעולה זו – העדכון/מחיקה/הכנסה לא יתבצעו.</a:t>
            </a:r>
          </a:p>
          <a:p>
            <a:pPr algn="r" rtl="1"/>
            <a:r>
              <a:rPr lang="he-IL" dirty="0"/>
              <a:t>אופן הביצוע של השאילתות זהה בשלושתן:</a:t>
            </a:r>
          </a:p>
          <a:p>
            <a:pPr lvl="1" algn="r" rtl="1"/>
            <a:r>
              <a:rPr lang="he-IL" dirty="0"/>
              <a:t>פתיחת חיבור לבסיס נתונים</a:t>
            </a:r>
          </a:p>
          <a:p>
            <a:pPr lvl="1" algn="r" rtl="1"/>
            <a:r>
              <a:rPr lang="he-IL" dirty="0"/>
              <a:t>הרצת השאילתה ב-</a:t>
            </a:r>
            <a:r>
              <a:rPr lang="en-US" dirty="0"/>
              <a:t>execute</a:t>
            </a:r>
            <a:r>
              <a:rPr lang="he-IL" dirty="0"/>
              <a:t> על החיבור.</a:t>
            </a:r>
          </a:p>
          <a:p>
            <a:pPr lvl="1" algn="r" rtl="1"/>
            <a:r>
              <a:rPr lang="he-IL" dirty="0"/>
              <a:t>הרצת הפקודה </a:t>
            </a:r>
            <a:r>
              <a:rPr lang="en-US" dirty="0"/>
              <a:t>commit</a:t>
            </a:r>
            <a:r>
              <a:rPr lang="he-IL" dirty="0"/>
              <a:t> על החיבור.</a:t>
            </a:r>
          </a:p>
          <a:p>
            <a:pPr lvl="1" algn="r" rtl="1"/>
            <a:r>
              <a:rPr lang="he-IL" dirty="0"/>
              <a:t>סגירת חיבור.</a:t>
            </a:r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E7EC2-7540-5B4F-ADD9-752632AB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5083175"/>
            <a:ext cx="5054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C7B4-F596-DD49-854D-58CF0846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Flask</a:t>
            </a:r>
            <a:r>
              <a:rPr lang="he-IL" dirty="0"/>
              <a:t> – מה מי?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2DE2-0F35-E846-B5BA-35590A4E1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  <a:r>
              <a:rPr lang="he-IL" dirty="0"/>
              <a:t> התחיל ב-2010 כבדיחה של 1 באפריל על-ידי </a:t>
            </a:r>
            <a:r>
              <a:rPr lang="he-IL" dirty="0" err="1"/>
              <a:t>ארמין</a:t>
            </a:r>
            <a:r>
              <a:rPr lang="he-IL" dirty="0"/>
              <a:t> </a:t>
            </a:r>
            <a:r>
              <a:rPr lang="he-IL" dirty="0" err="1"/>
              <a:t>רונאקר</a:t>
            </a:r>
            <a:r>
              <a:rPr lang="he-IL" dirty="0"/>
              <a:t> והתבסס במהרה.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כיום אתרים מוכרים שמשתמשים ב-</a:t>
            </a:r>
            <a:r>
              <a:rPr lang="en-US" dirty="0"/>
              <a:t>Flask</a:t>
            </a:r>
            <a:r>
              <a:rPr lang="he-IL" dirty="0"/>
              <a:t> הם: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Netflix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Airbnb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Pinterest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ועוד...</a:t>
            </a:r>
          </a:p>
          <a:p>
            <a:pPr algn="r" rtl="1"/>
            <a:r>
              <a:rPr lang="he-IL" dirty="0"/>
              <a:t>הגרסה שבה נשתמש בקורס היא הגרסה המעודכנת</a:t>
            </a:r>
            <a:r>
              <a:rPr lang="en-US" dirty="0"/>
              <a:t> - </a:t>
            </a:r>
            <a:r>
              <a:rPr lang="he-IL" dirty="0"/>
              <a:t> </a:t>
            </a:r>
            <a:r>
              <a:rPr lang="en-US" dirty="0"/>
              <a:t>1.1x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4C4BE-48B1-D447-BC86-E6549E97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547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dbManager</a:t>
            </a:r>
            <a:r>
              <a:rPr lang="en-US" dirty="0"/>
              <a:t>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r" rtl="1"/>
            <a:r>
              <a:rPr lang="he-IL" dirty="0"/>
              <a:t>פרויקט הבסיס מספק עבורכם אובייקט לעבודה קלה ונוחה מול בסיס הנתונים</a:t>
            </a:r>
          </a:p>
          <a:p>
            <a:pPr lvl="1" algn="r" rtl="1"/>
            <a:r>
              <a:rPr lang="he-IL" dirty="0"/>
              <a:t>חוסך בפתיחת החיבור לבסיס הנתונים</a:t>
            </a:r>
          </a:p>
          <a:p>
            <a:pPr lvl="1" algn="r" rtl="1"/>
            <a:r>
              <a:rPr lang="he-IL" dirty="0"/>
              <a:t>חוסר בקריאה ל-</a:t>
            </a:r>
            <a:r>
              <a:rPr lang="en-US" dirty="0"/>
              <a:t>fetch/</a:t>
            </a:r>
            <a:r>
              <a:rPr lang="en-US" dirty="0" err="1"/>
              <a:t>fetchall</a:t>
            </a:r>
            <a:r>
              <a:rPr lang="en-US" dirty="0"/>
              <a:t>/commit</a:t>
            </a:r>
            <a:r>
              <a:rPr lang="he-IL" dirty="0"/>
              <a:t> לאחר </a:t>
            </a:r>
            <a:r>
              <a:rPr lang="en-US" dirty="0"/>
              <a:t>execute</a:t>
            </a:r>
            <a:endParaRPr lang="he-IL" dirty="0"/>
          </a:p>
          <a:p>
            <a:pPr lvl="1" algn="r" rtl="1"/>
            <a:r>
              <a:rPr lang="he-IL" dirty="0"/>
              <a:t>חוסך בסגירת בסיס הנתונים</a:t>
            </a:r>
          </a:p>
          <a:p>
            <a:pPr algn="r" rtl="1"/>
            <a:r>
              <a:rPr lang="en-US" dirty="0" err="1"/>
              <a:t>dbManager</a:t>
            </a:r>
            <a:r>
              <a:rPr lang="he-IL" dirty="0"/>
              <a:t> הוא מופע של מחלקה שמבצעת את כל התקשורת מול בסיס הנתונים </a:t>
            </a:r>
          </a:p>
          <a:p>
            <a:pPr lvl="1" algn="r" rtl="1"/>
            <a:r>
              <a:rPr lang="he-IL" dirty="0"/>
              <a:t>חובה לייבא אותו בראש הקובץ </a:t>
            </a:r>
            <a:r>
              <a:rPr lang="en-US" dirty="0"/>
              <a:t>.</a:t>
            </a:r>
            <a:r>
              <a:rPr lang="en-US" dirty="0" err="1"/>
              <a:t>py</a:t>
            </a:r>
            <a:r>
              <a:rPr lang="he-IL" dirty="0"/>
              <a:t> באמצעות שורת הקוד:</a:t>
            </a:r>
          </a:p>
          <a:p>
            <a:pPr marL="457200" lvl="1" indent="0" algn="r" rtl="1">
              <a:buNone/>
            </a:pPr>
            <a:r>
              <a:rPr lang="en-US" dirty="0"/>
              <a:t>from </a:t>
            </a:r>
            <a:r>
              <a:rPr lang="en-US" dirty="0" err="1"/>
              <a:t>utilities.db.db_manager</a:t>
            </a:r>
            <a:r>
              <a:rPr lang="en-US" dirty="0"/>
              <a:t> import </a:t>
            </a:r>
            <a:r>
              <a:rPr lang="en-US" dirty="0" err="1"/>
              <a:t>dbManager</a:t>
            </a:r>
            <a:endParaRPr lang="en-US" dirty="0"/>
          </a:p>
          <a:p>
            <a:pPr algn="r" rtl="1"/>
            <a:r>
              <a:rPr lang="he-IL" dirty="0"/>
              <a:t>ל-</a:t>
            </a:r>
            <a:r>
              <a:rPr lang="en-US" dirty="0" err="1"/>
              <a:t>dbManager</a:t>
            </a:r>
            <a:r>
              <a:rPr lang="he-IL" dirty="0"/>
              <a:t> 3 שיטות עיקריות:</a:t>
            </a:r>
          </a:p>
          <a:p>
            <a:pPr lvl="1" algn="r" rtl="1"/>
            <a:r>
              <a:rPr lang="en-US" dirty="0"/>
              <a:t>fetch</a:t>
            </a:r>
            <a:r>
              <a:rPr lang="he-IL" dirty="0"/>
              <a:t> – לביצוע שאילתות </a:t>
            </a:r>
            <a:r>
              <a:rPr lang="en-US" dirty="0"/>
              <a:t>SELECT</a:t>
            </a:r>
          </a:p>
          <a:p>
            <a:pPr lvl="1" algn="r" rtl="1"/>
            <a:r>
              <a:rPr lang="en-US" dirty="0"/>
              <a:t>commit</a:t>
            </a:r>
            <a:r>
              <a:rPr lang="he-IL" dirty="0"/>
              <a:t> – לביצוע שאילתות </a:t>
            </a:r>
            <a:r>
              <a:rPr lang="en-US" dirty="0"/>
              <a:t>INSERT, UPDATE, DELETE</a:t>
            </a:r>
          </a:p>
          <a:p>
            <a:pPr lvl="1" algn="r" rtl="1"/>
            <a:r>
              <a:rPr lang="en-US" dirty="0"/>
              <a:t>execute</a:t>
            </a:r>
            <a:r>
              <a:rPr lang="he-IL" dirty="0"/>
              <a:t> – לביצוע שאילתות </a:t>
            </a:r>
            <a:r>
              <a:rPr lang="en-US" dirty="0"/>
              <a:t>CREATE, DROP, ALTER</a:t>
            </a: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037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dbManager</a:t>
            </a:r>
            <a:r>
              <a:rPr lang="en-US" dirty="0"/>
              <a:t> utility</a:t>
            </a:r>
            <a:r>
              <a:rPr lang="he-IL" dirty="0"/>
              <a:t> - </a:t>
            </a:r>
            <a:r>
              <a:rPr lang="en-US" dirty="0"/>
              <a:t>fetch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/>
              <a:t>fetch</a:t>
            </a:r>
            <a:r>
              <a:rPr lang="he-IL" dirty="0"/>
              <a:t> היא שיטה לשימוש עבור שאילתות </a:t>
            </a:r>
            <a:r>
              <a:rPr lang="en-US" dirty="0"/>
              <a:t>SELECT</a:t>
            </a:r>
          </a:p>
          <a:p>
            <a:pPr lvl="1" algn="r" rtl="1"/>
            <a:r>
              <a:rPr lang="he-IL" dirty="0"/>
              <a:t>אם השאילתה כשלה טכנית אז השיטה תחזיר </a:t>
            </a:r>
            <a:r>
              <a:rPr lang="en-US" dirty="0"/>
              <a:t>False</a:t>
            </a:r>
            <a:endParaRPr lang="he-IL" dirty="0"/>
          </a:p>
          <a:p>
            <a:pPr lvl="1" algn="r" rtl="1"/>
            <a:r>
              <a:rPr lang="he-IL" dirty="0"/>
              <a:t>אחרת, השיטה תחזיר מערך של הנתונים (מערך ריק אם לא קיימים נתונים שעונים על השאילתה)</a:t>
            </a:r>
          </a:p>
          <a:p>
            <a:pPr algn="r" rtl="1"/>
            <a:r>
              <a:rPr lang="he-IL" dirty="0"/>
              <a:t>השיטה מקבלת 2 ארגומנטים: הראשון הוא חובה – מחרוזת של השאילתה והשני הוא רשות – </a:t>
            </a:r>
            <a:r>
              <a:rPr lang="en-US" dirty="0"/>
              <a:t>Tuple</a:t>
            </a:r>
            <a:r>
              <a:rPr lang="he-IL" dirty="0"/>
              <a:t> של ערכים מופרדים בפסיקים להחלפת פרמטרים.</a:t>
            </a:r>
          </a:p>
          <a:p>
            <a:pPr algn="r" rtl="1"/>
            <a:r>
              <a:rPr lang="he-IL" dirty="0"/>
              <a:t>דוגמאות:</a:t>
            </a:r>
          </a:p>
          <a:p>
            <a:pPr algn="r" rtl="1"/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90C94-6472-BA4E-907E-533A3575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8" y="5886450"/>
            <a:ext cx="10274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63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dbManager</a:t>
            </a:r>
            <a:r>
              <a:rPr lang="en-US" dirty="0"/>
              <a:t> utility</a:t>
            </a:r>
            <a:r>
              <a:rPr lang="he-IL" dirty="0"/>
              <a:t> - </a:t>
            </a:r>
            <a:r>
              <a:rPr lang="en-US" dirty="0"/>
              <a:t>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/>
              <a:t>commit</a:t>
            </a:r>
            <a:r>
              <a:rPr lang="he-IL" dirty="0"/>
              <a:t> היא שיטה לשימוש עבור שאילתות </a:t>
            </a:r>
            <a:r>
              <a:rPr lang="en-US" dirty="0"/>
              <a:t>INSERT, UPDATE, DELETE</a:t>
            </a:r>
          </a:p>
          <a:p>
            <a:pPr lvl="1" algn="r" rtl="1"/>
            <a:r>
              <a:rPr lang="he-IL" dirty="0"/>
              <a:t>השיטה תחזיר מספר (שלם ואי-שלילי, 0 ומעלה) שמייצג את מספר הרשומות שהושפעו מהשאילתה</a:t>
            </a:r>
          </a:p>
          <a:p>
            <a:pPr lvl="1" algn="r" rtl="1"/>
            <a:r>
              <a:rPr lang="he-IL" dirty="0"/>
              <a:t>אם הייתה שגיאה אז יחזור המספר </a:t>
            </a:r>
            <a:r>
              <a:rPr lang="en-US" dirty="0"/>
              <a:t>-1</a:t>
            </a:r>
            <a:endParaRPr lang="he-IL" dirty="0"/>
          </a:p>
          <a:p>
            <a:pPr algn="r" rtl="1"/>
            <a:r>
              <a:rPr lang="he-IL" dirty="0"/>
              <a:t>השיטה מקבלת 2 ארגומנטים: הראשון הוא חובה – מחרוזת של השאילתה והשני הוא רשות – </a:t>
            </a:r>
            <a:r>
              <a:rPr lang="en-US" dirty="0"/>
              <a:t>Tuple</a:t>
            </a:r>
            <a:r>
              <a:rPr lang="he-IL" dirty="0"/>
              <a:t> של ערכים מופרדים בפסיקים להחלפת הפרמטרים.</a:t>
            </a: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844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435727-DE7D-AA48-AE6F-880977C80849}"/>
              </a:ext>
            </a:extLst>
          </p:cNvPr>
          <p:cNvSpPr/>
          <p:nvPr/>
        </p:nvSpPr>
        <p:spPr>
          <a:xfrm>
            <a:off x="2371241" y="2045776"/>
            <a:ext cx="9283484" cy="44480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F869D-EA01-E646-8C0F-8D453E21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77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E4C9C-EC7C-D64C-B9CC-D7EF23470E26}"/>
              </a:ext>
            </a:extLst>
          </p:cNvPr>
          <p:cNvSpPr txBox="1"/>
          <p:nvPr/>
        </p:nvSpPr>
        <p:spPr>
          <a:xfrm>
            <a:off x="7189234" y="1866024"/>
            <a:ext cx="387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REST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ABD0-8958-C44D-9EEA-509BC68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B619E-147C-4141-98E0-7D098F64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410692"/>
            <a:ext cx="7505700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004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משאבים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כל אתר שומר מידע חיוני המשמש לתפעולו.</a:t>
            </a:r>
          </a:p>
          <a:p>
            <a:pPr algn="r" rtl="1"/>
            <a:r>
              <a:rPr lang="he-IL" dirty="0"/>
              <a:t>מידע זה יכול להיות משתמשים, מוצרים, הזמנות, מסמכים או כל דבר אחר, והוא נשמר בטבלאות שבבסיסי הנתונים של האתר.</a:t>
            </a:r>
          </a:p>
          <a:p>
            <a:pPr algn="r" rtl="1"/>
            <a:r>
              <a:rPr lang="he-IL" dirty="0"/>
              <a:t>לעתים יש צורך לנהל משאבים אלו, כשהרצוי הוא להקפיד על ניהול אחיד למשאבים שונים.</a:t>
            </a:r>
          </a:p>
          <a:p>
            <a:pPr algn="r" rtl="1"/>
            <a:r>
              <a:rPr lang="he-IL" dirty="0"/>
              <a:t>ננהל בקשות לעמודים עם </a:t>
            </a:r>
            <a:r>
              <a:rPr lang="en-US" dirty="0"/>
              <a:t>routes</a:t>
            </a:r>
            <a:endParaRPr lang="he-IL" dirty="0"/>
          </a:p>
          <a:p>
            <a:pPr algn="r" rtl="1"/>
            <a:r>
              <a:rPr lang="he-IL" dirty="0"/>
              <a:t>ננהל בקשות לקריאות </a:t>
            </a:r>
            <a:r>
              <a:rPr lang="en-US" dirty="0"/>
              <a:t>JS</a:t>
            </a:r>
            <a:r>
              <a:rPr lang="he-IL" dirty="0"/>
              <a:t> עם </a:t>
            </a:r>
            <a:r>
              <a:rPr lang="en-US" dirty="0"/>
              <a:t>endpoints</a:t>
            </a:r>
            <a:r>
              <a:rPr lang="he-IL" dirty="0"/>
              <a:t> לפי בהתאם לסגנון הכתיבה של </a:t>
            </a:r>
            <a:r>
              <a:rPr lang="en-US" dirty="0"/>
              <a:t>REST APIs</a:t>
            </a:r>
            <a:r>
              <a:rPr lang="he-IL" dirty="0"/>
              <a:t>.</a:t>
            </a: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699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/>
            <a:r>
              <a:rPr lang="en-US" dirty="0"/>
              <a:t>REST = Representational State Transfer</a:t>
            </a:r>
            <a:endParaRPr lang="he-IL" dirty="0"/>
          </a:p>
          <a:p>
            <a:pPr algn="r" rtl="1"/>
            <a:r>
              <a:rPr lang="he-IL" dirty="0"/>
              <a:t>ארכיטקטורה לביסוס שירותי </a:t>
            </a:r>
            <a:r>
              <a:rPr lang="en-US" dirty="0"/>
              <a:t>WEB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בקורס נאמץ מ-</a:t>
            </a:r>
            <a:r>
              <a:rPr lang="en-US" dirty="0"/>
              <a:t>REST</a:t>
            </a:r>
            <a:r>
              <a:rPr lang="he-IL" dirty="0"/>
              <a:t> את סגנון הכתיבה של </a:t>
            </a:r>
            <a:r>
              <a:rPr lang="en-US" dirty="0"/>
              <a:t>REST APIs</a:t>
            </a:r>
            <a:r>
              <a:rPr lang="he-IL" dirty="0"/>
              <a:t> לקבלת משאבים.</a:t>
            </a:r>
          </a:p>
          <a:p>
            <a:pPr lvl="1" algn="r" rtl="1"/>
            <a:r>
              <a:rPr lang="he-IL" dirty="0"/>
              <a:t>נתיב מכונה גם </a:t>
            </a:r>
            <a:r>
              <a:rPr lang="en-US" dirty="0"/>
              <a:t>path</a:t>
            </a:r>
            <a:r>
              <a:rPr lang="he-IL" dirty="0"/>
              <a:t> או </a:t>
            </a:r>
            <a:r>
              <a:rPr lang="en-US" dirty="0"/>
              <a:t> route</a:t>
            </a:r>
            <a:r>
              <a:rPr lang="he-IL" dirty="0"/>
              <a:t>, בהקשר של </a:t>
            </a:r>
            <a:r>
              <a:rPr lang="en-US" dirty="0"/>
              <a:t>REST</a:t>
            </a:r>
            <a:r>
              <a:rPr lang="he-IL" dirty="0"/>
              <a:t> הוא נקרא </a:t>
            </a:r>
            <a:r>
              <a:rPr lang="en-US" dirty="0"/>
              <a:t>endpoints</a:t>
            </a:r>
            <a:r>
              <a:rPr lang="he-IL" dirty="0"/>
              <a:t>.</a:t>
            </a:r>
          </a:p>
          <a:p>
            <a:pPr algn="r" rtl="1"/>
            <a:r>
              <a:rPr lang="en-US" dirty="0"/>
              <a:t>route</a:t>
            </a:r>
            <a:r>
              <a:rPr lang="he-IL" dirty="0"/>
              <a:t> הוא הטקסט ב-</a:t>
            </a:r>
            <a:r>
              <a:rPr lang="en-US" dirty="0"/>
              <a:t>URL</a:t>
            </a:r>
            <a:r>
              <a:rPr lang="he-IL" dirty="0"/>
              <a:t> שמגיע לאחר שם המתחם, דוגמאות:</a:t>
            </a:r>
          </a:p>
          <a:p>
            <a:pPr marL="0" indent="0" algn="r" rtl="1">
              <a:buNone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</a:t>
            </a:r>
            <a:r>
              <a:rPr lang="en-US" b="1" dirty="0"/>
              <a:t>company/</a:t>
            </a:r>
            <a:r>
              <a:rPr lang="en-US" b="1" dirty="0" err="1"/>
              <a:t>bloomberg</a:t>
            </a:r>
            <a:r>
              <a:rPr lang="en-US" b="1" dirty="0"/>
              <a:t>-news/</a:t>
            </a:r>
            <a:endParaRPr lang="he-IL" b="1" dirty="0"/>
          </a:p>
          <a:p>
            <a:pPr algn="r" rtl="1"/>
            <a:r>
              <a:rPr lang="en-US" dirty="0"/>
              <a:t>endpoint</a:t>
            </a:r>
            <a:r>
              <a:rPr lang="he-IL" dirty="0"/>
              <a:t> הוא הנתיב למשאב המבוקש לאחר שם המתחם, דוגמאות:</a:t>
            </a:r>
          </a:p>
          <a:p>
            <a:pPr marL="0" indent="0" algn="r" rtl="1">
              <a:buNone/>
            </a:pPr>
            <a:r>
              <a:rPr lang="en-US" dirty="0"/>
              <a:t>https://</a:t>
            </a:r>
            <a:r>
              <a:rPr lang="en-US" dirty="0" err="1"/>
              <a:t>reqres.in</a:t>
            </a:r>
            <a:r>
              <a:rPr lang="en-US" dirty="0"/>
              <a:t>/</a:t>
            </a:r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922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</a:t>
            </a:r>
            <a:r>
              <a:rPr lang="he-IL" dirty="0"/>
              <a:t> או </a:t>
            </a:r>
            <a:r>
              <a:rPr lang="en-US" dirty="0"/>
              <a:t>Endpoint</a:t>
            </a:r>
            <a:r>
              <a:rPr lang="he-I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r" rtl="1"/>
            <a:r>
              <a:rPr lang="en-US" dirty="0"/>
              <a:t>Route</a:t>
            </a:r>
            <a:r>
              <a:rPr lang="he-IL" dirty="0"/>
              <a:t> – כשנרצה לבקש עמוד מהרשת.</a:t>
            </a:r>
          </a:p>
          <a:p>
            <a:pPr algn="r" rtl="1"/>
            <a:r>
              <a:rPr lang="he-IL" dirty="0"/>
              <a:t>תצוגת העמוד תשתנה כתלות בפרמטרים שמעבירים לו:</a:t>
            </a:r>
          </a:p>
          <a:p>
            <a:pPr marL="0" indent="0" algn="l">
              <a:buNone/>
            </a:pPr>
            <a:r>
              <a:rPr lang="en-US" dirty="0">
                <a:hlinkClick r:id="rId3"/>
              </a:rPr>
              <a:t>http://www.mysite.com/catalog?id=3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http://www.mysite.com/catalog?id=4&amp;color=green&amp;size=large</a:t>
            </a:r>
            <a:endParaRPr lang="en-US" dirty="0"/>
          </a:p>
          <a:p>
            <a:pPr algn="r" rtl="1"/>
            <a:r>
              <a:rPr lang="en-US" dirty="0"/>
              <a:t>Endpoint</a:t>
            </a:r>
            <a:r>
              <a:rPr lang="he-IL" dirty="0"/>
              <a:t> – כשנרצה לבקש נתונים מבסיס הנתונים דרך השרת.</a:t>
            </a:r>
          </a:p>
          <a:p>
            <a:pPr algn="r" rtl="1"/>
            <a:r>
              <a:rPr lang="he-IL" dirty="0"/>
              <a:t>אופן כתיבת הבקשה מותנה בצורת הכתיבה</a:t>
            </a:r>
            <a:r>
              <a:rPr lang="en-US" dirty="0"/>
              <a:t> </a:t>
            </a:r>
            <a:r>
              <a:rPr lang="he-IL" dirty="0"/>
              <a:t> של ה-</a:t>
            </a:r>
            <a:r>
              <a:rPr lang="en-US" dirty="0"/>
              <a:t>Endpoint</a:t>
            </a:r>
            <a:r>
              <a:rPr lang="he-IL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http://www.mysite.com/api/v1/catalogs/3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http://www.mysite.com/api/v1/catalogs/3/products</a:t>
            </a:r>
            <a:endParaRPr lang="en-US" dirty="0"/>
          </a:p>
          <a:p>
            <a:pPr marL="0" indent="0" algn="l">
              <a:buNone/>
            </a:pP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393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 rtl="1"/>
            <a:r>
              <a:rPr lang="he-IL" dirty="0"/>
              <a:t>הנתיבים שנגדיר למשאבים ייכתבו בצורה</a:t>
            </a:r>
          </a:p>
          <a:p>
            <a:pPr marL="0" indent="0" algn="r" rtl="1">
              <a:buNone/>
            </a:pPr>
            <a:r>
              <a:rPr lang="he-IL" dirty="0"/>
              <a:t> </a:t>
            </a:r>
            <a:r>
              <a:rPr lang="en-US" dirty="0"/>
              <a:t>/collection/item/sub-collection/sub-item</a:t>
            </a:r>
            <a:r>
              <a:rPr lang="he-IL" dirty="0"/>
              <a:t>:</a:t>
            </a:r>
          </a:p>
          <a:p>
            <a:pPr algn="r" rtl="1"/>
            <a:r>
              <a:rPr lang="he-IL" dirty="0"/>
              <a:t>דוגמאות:</a:t>
            </a:r>
          </a:p>
          <a:p>
            <a:pPr algn="r" rtl="1"/>
            <a:r>
              <a:rPr lang="he-IL" dirty="0"/>
              <a:t>עבור משאבים של הזמנות שאתר ומוצרים השייכים להם:</a:t>
            </a:r>
          </a:p>
          <a:p>
            <a:pPr lvl="1" algn="r" rtl="1"/>
            <a:r>
              <a:rPr lang="he-IL" dirty="0"/>
              <a:t>כל ההזמנות: </a:t>
            </a:r>
            <a:r>
              <a:rPr lang="en-US" dirty="0"/>
              <a:t>/orders</a:t>
            </a:r>
            <a:r>
              <a:rPr lang="he-IL" dirty="0"/>
              <a:t> </a:t>
            </a:r>
          </a:p>
          <a:p>
            <a:pPr lvl="1" algn="r" rtl="1"/>
            <a:r>
              <a:rPr lang="he-IL" dirty="0"/>
              <a:t>הזמנה מסוימת: </a:t>
            </a:r>
            <a:r>
              <a:rPr lang="en-US" dirty="0"/>
              <a:t>/orders/3</a:t>
            </a:r>
          </a:p>
          <a:p>
            <a:pPr lvl="1" algn="r" rtl="1"/>
            <a:r>
              <a:rPr lang="he-IL" dirty="0"/>
              <a:t>כל המוצרים השייכים להזמנה מסוימת: </a:t>
            </a:r>
            <a:r>
              <a:rPr lang="en-US" dirty="0"/>
              <a:t>/orders/102/products</a:t>
            </a:r>
            <a:endParaRPr lang="he-IL" dirty="0"/>
          </a:p>
          <a:p>
            <a:pPr lvl="1" algn="r" rtl="1"/>
            <a:r>
              <a:rPr lang="he-IL" dirty="0"/>
              <a:t>מוצר מסוים השייך להזמנה מסוימת: </a:t>
            </a:r>
            <a:r>
              <a:rPr lang="en-US" dirty="0"/>
              <a:t>/orders/24/products/15</a:t>
            </a:r>
          </a:p>
          <a:p>
            <a:pPr lvl="1" algn="r" rtl="1"/>
            <a:r>
              <a:rPr lang="he-IL" dirty="0"/>
              <a:t>דוגמא נוספת:</a:t>
            </a:r>
            <a:endParaRPr lang="en-US" dirty="0"/>
          </a:p>
          <a:p>
            <a:pPr marL="457200" lvl="1" indent="0" algn="r" rtl="1">
              <a:buNone/>
            </a:pPr>
            <a:r>
              <a:rPr lang="en-US" dirty="0">
                <a:hlinkClick r:id="rId3"/>
              </a:rPr>
              <a:t>http://dummy.restapiexample.com/</a:t>
            </a:r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992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r" rtl="1"/>
            <a:r>
              <a:rPr lang="he-IL" dirty="0"/>
              <a:t>הנתיבים שנגדיר למשאבים ייכתבו בצורה</a:t>
            </a:r>
          </a:p>
          <a:p>
            <a:pPr marL="0" indent="0" algn="r" rtl="1">
              <a:buNone/>
            </a:pPr>
            <a:r>
              <a:rPr lang="he-IL" dirty="0"/>
              <a:t> </a:t>
            </a:r>
            <a:r>
              <a:rPr lang="en-US" dirty="0"/>
              <a:t>/collection/item/sub-collection/sub-item</a:t>
            </a:r>
            <a:r>
              <a:rPr lang="he-IL" dirty="0"/>
              <a:t>:</a:t>
            </a:r>
          </a:p>
          <a:p>
            <a:pPr algn="r" rtl="1"/>
            <a:r>
              <a:rPr lang="he-IL" dirty="0"/>
              <a:t>דוגמאות:</a:t>
            </a:r>
          </a:p>
          <a:p>
            <a:pPr algn="r" rtl="1"/>
            <a:r>
              <a:rPr lang="he-IL" dirty="0"/>
              <a:t>עבור משאבים של קטגוריות, תתי-קטגוריות ופריטים מתוכן:</a:t>
            </a:r>
          </a:p>
          <a:p>
            <a:pPr lvl="1" algn="r" rtl="1"/>
            <a:r>
              <a:rPr lang="he-IL" dirty="0"/>
              <a:t>כל הקטגוריות: </a:t>
            </a:r>
            <a:r>
              <a:rPr lang="en-US" dirty="0"/>
              <a:t>/categories</a:t>
            </a:r>
            <a:endParaRPr lang="he-IL" dirty="0"/>
          </a:p>
          <a:p>
            <a:pPr lvl="1" algn="r" rtl="1"/>
            <a:r>
              <a:rPr lang="he-IL" dirty="0"/>
              <a:t>קטגוריה מסוימת: </a:t>
            </a:r>
            <a:r>
              <a:rPr lang="en-US" dirty="0"/>
              <a:t>/categories/watches</a:t>
            </a:r>
            <a:endParaRPr lang="he-IL" dirty="0"/>
          </a:p>
          <a:p>
            <a:pPr lvl="1" algn="r" rtl="1"/>
            <a:r>
              <a:rPr lang="he-IL" dirty="0"/>
              <a:t>כל הפריטים השייכים לקטגוריה מסוימת: </a:t>
            </a:r>
            <a:r>
              <a:rPr lang="en-US" dirty="0"/>
              <a:t>/categories/watches/</a:t>
            </a:r>
            <a:r>
              <a:rPr lang="en-US" dirty="0" err="1"/>
              <a:t>handwatches</a:t>
            </a:r>
            <a:endParaRPr lang="en-US" dirty="0"/>
          </a:p>
          <a:p>
            <a:pPr lvl="1" algn="r" rtl="1"/>
            <a:r>
              <a:rPr lang="he-IL" dirty="0"/>
              <a:t>פריט עם מק״ט מסוים מתוך קטגוריה מסוימת: </a:t>
            </a:r>
            <a:r>
              <a:rPr lang="en-US" dirty="0"/>
              <a:t>/categories/watches/</a:t>
            </a:r>
            <a:r>
              <a:rPr lang="en-US" dirty="0" err="1"/>
              <a:t>handwatches</a:t>
            </a:r>
            <a:r>
              <a:rPr lang="en-US" dirty="0"/>
              <a:t>/123.1234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5D91-9D7D-C14D-A3CA-5600B4B9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אפליקציית </a:t>
            </a:r>
            <a:r>
              <a:rPr lang="en-US" dirty="0"/>
              <a:t>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8CAE-9A05-0048-B6D6-75697BE1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מבנה </a:t>
            </a:r>
            <a:r>
              <a:rPr lang="he-IL" dirty="0" err="1"/>
              <a:t>אפליקצייה</a:t>
            </a:r>
            <a:r>
              <a:rPr lang="he-IL" dirty="0"/>
              <a:t> התחלתית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הקובץ </a:t>
            </a:r>
            <a:r>
              <a:rPr lang="en-US" dirty="0" err="1"/>
              <a:t>app.py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route() Decorator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EF66F-E38F-D340-9600-2DA8B18D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61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הנתיבים שנגדיר למשאבים ייכתבו בצורה</a:t>
            </a:r>
          </a:p>
          <a:p>
            <a:pPr marL="0" indent="0" algn="r" rtl="1">
              <a:buNone/>
            </a:pPr>
            <a:r>
              <a:rPr lang="he-IL" dirty="0"/>
              <a:t> </a:t>
            </a:r>
            <a:r>
              <a:rPr lang="en-US" dirty="0"/>
              <a:t>/collection/item/sub-collection/sub-item</a:t>
            </a:r>
            <a:r>
              <a:rPr lang="he-IL" dirty="0"/>
              <a:t>:</a:t>
            </a:r>
          </a:p>
          <a:p>
            <a:pPr algn="r" rtl="1"/>
            <a:r>
              <a:rPr lang="he-IL" dirty="0"/>
              <a:t>דוגמאות:</a:t>
            </a:r>
          </a:p>
          <a:p>
            <a:pPr algn="r" rtl="1"/>
            <a:r>
              <a:rPr lang="he-IL" dirty="0"/>
              <a:t>עבור משאבים של מקומות בילוי שונים:</a:t>
            </a:r>
          </a:p>
          <a:p>
            <a:pPr lvl="1" algn="r" rtl="1"/>
            <a:r>
              <a:rPr lang="he-IL" dirty="0"/>
              <a:t>כל מקומות הבילוי: </a:t>
            </a:r>
            <a:r>
              <a:rPr lang="en-US" dirty="0"/>
              <a:t>/hangouts</a:t>
            </a:r>
            <a:endParaRPr lang="he-IL" dirty="0"/>
          </a:p>
          <a:p>
            <a:pPr lvl="1" algn="r" rtl="1"/>
            <a:r>
              <a:rPr lang="he-IL" dirty="0"/>
              <a:t>מסעדות: </a:t>
            </a:r>
            <a:r>
              <a:rPr lang="en-US" dirty="0"/>
              <a:t>/hangouts/restaurants</a:t>
            </a:r>
            <a:endParaRPr lang="he-IL" dirty="0"/>
          </a:p>
          <a:p>
            <a:pPr lvl="1" algn="r" rtl="1"/>
            <a:r>
              <a:rPr lang="he-IL" dirty="0"/>
              <a:t>ברים: </a:t>
            </a:r>
            <a:r>
              <a:rPr lang="en-US" dirty="0"/>
              <a:t>/hangouts/bars</a:t>
            </a:r>
            <a:endParaRPr lang="he-IL" dirty="0"/>
          </a:p>
          <a:p>
            <a:pPr lvl="1" algn="r" rtl="1"/>
            <a:r>
              <a:rPr lang="he-IL" dirty="0"/>
              <a:t>בר מסוים: </a:t>
            </a:r>
            <a:r>
              <a:rPr lang="en-US" dirty="0"/>
              <a:t>/hangouts/bars/752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776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 עם שיטות של בקשות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כמפתחים יש בידינו את האפשרות לבקש משאב מסוים עם שיטות שונות.</a:t>
            </a:r>
          </a:p>
          <a:p>
            <a:pPr lvl="1" algn="r" rtl="1"/>
            <a:r>
              <a:rPr lang="he-IL" dirty="0"/>
              <a:t>נוכל לבקש את המשאב בשיטות </a:t>
            </a:r>
            <a:r>
              <a:rPr lang="en-US" dirty="0"/>
              <a:t>GET, POST, PUT, DELETE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עבור שיטות </a:t>
            </a:r>
            <a:r>
              <a:rPr lang="en-US" dirty="0"/>
              <a:t>POST</a:t>
            </a:r>
            <a:r>
              <a:rPr lang="he-IL" dirty="0"/>
              <a:t> ו-</a:t>
            </a:r>
            <a:r>
              <a:rPr lang="en-US" dirty="0"/>
              <a:t>PUT</a:t>
            </a:r>
            <a:r>
              <a:rPr lang="he-IL" dirty="0"/>
              <a:t> יש להעביר מידע נוסף!</a:t>
            </a:r>
          </a:p>
          <a:p>
            <a:pPr algn="r" rtl="1"/>
            <a:r>
              <a:rPr lang="he-IL" dirty="0"/>
              <a:t>ב-</a:t>
            </a:r>
            <a:r>
              <a:rPr lang="en-US" dirty="0"/>
              <a:t>REST APIs</a:t>
            </a:r>
            <a:r>
              <a:rPr lang="he-IL" dirty="0"/>
              <a:t> משתמשים ביכולת הזו כדי להקצות תפקידים שונים עבור אותו ה-</a:t>
            </a:r>
            <a:r>
              <a:rPr lang="en-US" dirty="0"/>
              <a:t>endpoint</a:t>
            </a:r>
            <a:r>
              <a:rPr lang="he-IL" dirty="0"/>
              <a:t> בהתאם לשיטה של הבקשה שנשלחה עבורו.</a:t>
            </a:r>
          </a:p>
          <a:p>
            <a:pPr lvl="1" algn="r" rtl="1"/>
            <a:r>
              <a:rPr lang="he-IL" dirty="0"/>
              <a:t>דוגמא: בקשת ה-</a:t>
            </a:r>
            <a:r>
              <a:rPr lang="en-US" dirty="0"/>
              <a:t>route</a:t>
            </a:r>
            <a:r>
              <a:rPr lang="he-IL" dirty="0"/>
              <a:t> </a:t>
            </a:r>
            <a:r>
              <a:rPr lang="en-US" u="sng" dirty="0"/>
              <a:t>/orders/105</a:t>
            </a:r>
            <a:r>
              <a:rPr lang="he-IL" dirty="0"/>
              <a:t>, כלומר ההזמנה שמזהה שלה הוא 105 בכל אחד מהבקשות</a:t>
            </a:r>
            <a:endParaRPr lang="en-US" dirty="0"/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0D46C6-36EC-5D45-B0AF-A6B386F74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91920"/>
              </p:ext>
            </p:extLst>
          </p:nvPr>
        </p:nvGraphicFramePr>
        <p:xfrm>
          <a:off x="1272540" y="5345430"/>
          <a:ext cx="964692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POST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order #105 (if exist)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Inserts order #105 (overrides existing)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order #105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order #105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088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 עם שיטות של בקשות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תרגילים – מה משמעות השיטות בכל אחד מה-</a:t>
            </a:r>
            <a:r>
              <a:rPr lang="en-US" dirty="0"/>
              <a:t>endpoints</a:t>
            </a:r>
            <a:r>
              <a:rPr lang="he-IL" dirty="0"/>
              <a:t>?</a:t>
            </a:r>
          </a:p>
          <a:p>
            <a:pPr marL="0" indent="0" algn="r" rtl="1">
              <a:buNone/>
            </a:pPr>
            <a:r>
              <a:rPr lang="en-US" dirty="0"/>
              <a:t>/orders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303B8-AA9C-A744-92FE-D1506C18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13643"/>
              </p:ext>
            </p:extLst>
          </p:nvPr>
        </p:nvGraphicFramePr>
        <p:xfrm>
          <a:off x="1706880" y="308102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2228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 עם שיטות של בקשות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תרגילים – מה משמעות השיטות בכל אחד מה-</a:t>
            </a:r>
            <a:r>
              <a:rPr lang="en-US" dirty="0"/>
              <a:t>endpoints</a:t>
            </a:r>
            <a:r>
              <a:rPr lang="he-IL" dirty="0"/>
              <a:t>?</a:t>
            </a:r>
          </a:p>
          <a:p>
            <a:pPr marL="0" indent="0" algn="r" rtl="1">
              <a:buNone/>
            </a:pPr>
            <a:r>
              <a:rPr lang="en-US" dirty="0"/>
              <a:t>/orders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303B8-AA9C-A744-92FE-D1506C18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73571"/>
              </p:ext>
            </p:extLst>
          </p:nvPr>
        </p:nvGraphicFramePr>
        <p:xfrm>
          <a:off x="1706880" y="308102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all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Inserts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5607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 עם שיטות של בקשות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תרגילים – מה משמעות השיטות בכל אחד מה-</a:t>
            </a:r>
            <a:r>
              <a:rPr lang="en-US" dirty="0"/>
              <a:t>endpoints</a:t>
            </a:r>
            <a:r>
              <a:rPr lang="he-IL" dirty="0"/>
              <a:t>?</a:t>
            </a:r>
          </a:p>
          <a:p>
            <a:pPr marL="0" indent="0" algn="r" rtl="1">
              <a:buNone/>
            </a:pPr>
            <a:r>
              <a:rPr lang="en-US" dirty="0"/>
              <a:t>/orders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/orders/153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303B8-AA9C-A744-92FE-D1506C18AD9C}"/>
              </a:ext>
            </a:extLst>
          </p:cNvPr>
          <p:cNvGraphicFramePr>
            <a:graphicFrameLocks noGrp="1"/>
          </p:cNvGraphicFramePr>
          <p:nvPr/>
        </p:nvGraphicFramePr>
        <p:xfrm>
          <a:off x="1706880" y="308102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all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Inserts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190C69-4488-DC45-AFD6-4D1013A0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07876"/>
              </p:ext>
            </p:extLst>
          </p:nvPr>
        </p:nvGraphicFramePr>
        <p:xfrm>
          <a:off x="1706880" y="477266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1562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 עם שיטות של בקשות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תרגילים – מה משמעות השיטות בכל אחד מה-</a:t>
            </a:r>
            <a:r>
              <a:rPr lang="en-US" dirty="0"/>
              <a:t>endpoints</a:t>
            </a:r>
            <a:r>
              <a:rPr lang="he-IL" dirty="0"/>
              <a:t>?</a:t>
            </a:r>
          </a:p>
          <a:p>
            <a:pPr marL="0" indent="0" algn="r" rtl="1">
              <a:buNone/>
            </a:pPr>
            <a:r>
              <a:rPr lang="en-US" dirty="0"/>
              <a:t>/orders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/orders/153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303B8-AA9C-A744-92FE-D1506C18AD9C}"/>
              </a:ext>
            </a:extLst>
          </p:cNvPr>
          <p:cNvGraphicFramePr>
            <a:graphicFrameLocks noGrp="1"/>
          </p:cNvGraphicFramePr>
          <p:nvPr/>
        </p:nvGraphicFramePr>
        <p:xfrm>
          <a:off x="1706880" y="308102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all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Inserts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190C69-4488-DC45-AFD6-4D1013A0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97087"/>
              </p:ext>
            </p:extLst>
          </p:nvPr>
        </p:nvGraphicFramePr>
        <p:xfrm>
          <a:off x="1706880" y="477266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order 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No 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order</a:t>
                      </a:r>
                      <a:r>
                        <a:rPr lang="he-IL" dirty="0"/>
                        <a:t> 153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order</a:t>
                      </a:r>
                      <a:r>
                        <a:rPr lang="he-IL" dirty="0"/>
                        <a:t> 153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437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 עם שיטות של בקשות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he-IL" dirty="0"/>
              <a:t>תרגילים – מה משמעות השיטות בכל אחד מה-</a:t>
            </a:r>
            <a:r>
              <a:rPr lang="en-US" dirty="0"/>
              <a:t>endpoints</a:t>
            </a:r>
            <a:r>
              <a:rPr lang="he-IL" dirty="0"/>
              <a:t>?</a:t>
            </a:r>
          </a:p>
          <a:p>
            <a:pPr marL="0" indent="0" algn="r" rtl="1">
              <a:buNone/>
            </a:pPr>
            <a:r>
              <a:rPr lang="en-US" dirty="0"/>
              <a:t>/orders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/orders/153</a:t>
            </a: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en-US" dirty="0"/>
              <a:t>/orders/153/product/11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.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303B8-AA9C-A744-92FE-D1506C18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474364"/>
              </p:ext>
            </p:extLst>
          </p:nvPr>
        </p:nvGraphicFramePr>
        <p:xfrm>
          <a:off x="1706880" y="282194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all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Inserts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190C69-4488-DC45-AFD6-4D1013A0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343973"/>
              </p:ext>
            </p:extLst>
          </p:nvPr>
        </p:nvGraphicFramePr>
        <p:xfrm>
          <a:off x="1706880" y="409194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order 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No 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order</a:t>
                      </a:r>
                      <a:r>
                        <a:rPr lang="he-IL" dirty="0"/>
                        <a:t> 153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order</a:t>
                      </a:r>
                      <a:r>
                        <a:rPr lang="he-IL" dirty="0"/>
                        <a:t> 153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236AD5-AB9D-3045-9953-1E1F39262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38556"/>
              </p:ext>
            </p:extLst>
          </p:nvPr>
        </p:nvGraphicFramePr>
        <p:xfrm>
          <a:off x="1706880" y="543052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851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 עם שיטות של בקשות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he-IL" dirty="0"/>
              <a:t>תרגילים – מה משמעות השיטות בכל אחד מה-</a:t>
            </a:r>
            <a:r>
              <a:rPr lang="en-US" dirty="0"/>
              <a:t>endpoints</a:t>
            </a:r>
            <a:r>
              <a:rPr lang="he-IL" dirty="0"/>
              <a:t>?</a:t>
            </a:r>
          </a:p>
          <a:p>
            <a:pPr marL="0" indent="0" algn="r" rtl="1">
              <a:buNone/>
            </a:pPr>
            <a:r>
              <a:rPr lang="en-US" dirty="0"/>
              <a:t>/orders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/orders/153</a:t>
            </a: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en-US" dirty="0"/>
              <a:t>/orders/153/product/11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.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303B8-AA9C-A744-92FE-D1506C18AD9C}"/>
              </a:ext>
            </a:extLst>
          </p:cNvPr>
          <p:cNvGraphicFramePr>
            <a:graphicFrameLocks noGrp="1"/>
          </p:cNvGraphicFramePr>
          <p:nvPr/>
        </p:nvGraphicFramePr>
        <p:xfrm>
          <a:off x="1706880" y="282194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all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Inserts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190C69-4488-DC45-AFD6-4D1013A0BCD1}"/>
              </a:ext>
            </a:extLst>
          </p:cNvPr>
          <p:cNvGraphicFramePr>
            <a:graphicFrameLocks noGrp="1"/>
          </p:cNvGraphicFramePr>
          <p:nvPr/>
        </p:nvGraphicFramePr>
        <p:xfrm>
          <a:off x="1706880" y="409194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order 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No 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order</a:t>
                      </a:r>
                      <a:r>
                        <a:rPr lang="he-IL" dirty="0"/>
                        <a:t> 153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order</a:t>
                      </a:r>
                      <a:r>
                        <a:rPr lang="he-IL" dirty="0"/>
                        <a:t> 153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236AD5-AB9D-3045-9953-1E1F39262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52752"/>
              </p:ext>
            </p:extLst>
          </p:nvPr>
        </p:nvGraphicFramePr>
        <p:xfrm>
          <a:off x="1706880" y="5430520"/>
          <a:ext cx="964692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POST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product 11 from order 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Possible but wrong, no 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Edits product 11 in order 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product 11 from order 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5464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 עם שיטות של בקשות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he-IL" dirty="0"/>
              <a:t>תרגילים – מה משמעות השיטות בכל אחד מה-</a:t>
            </a:r>
            <a:r>
              <a:rPr lang="en-US" dirty="0"/>
              <a:t>endpoints</a:t>
            </a:r>
            <a:r>
              <a:rPr lang="he-IL" dirty="0"/>
              <a:t>?</a:t>
            </a:r>
          </a:p>
          <a:p>
            <a:pPr marL="0" indent="0" algn="r" rtl="1">
              <a:buNone/>
            </a:pPr>
            <a:r>
              <a:rPr lang="en-US" dirty="0"/>
              <a:t>/users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/users/</a:t>
            </a:r>
            <a:r>
              <a:rPr lang="en-US" dirty="0" err="1"/>
              <a:t>webpro</a:t>
            </a: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en-US" dirty="0"/>
              <a:t>/users/</a:t>
            </a:r>
            <a:r>
              <a:rPr lang="en-US" dirty="0" err="1"/>
              <a:t>webpro</a:t>
            </a:r>
            <a:r>
              <a:rPr lang="en-US" dirty="0"/>
              <a:t>/children/1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.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303B8-AA9C-A744-92FE-D1506C18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95914"/>
              </p:ext>
            </p:extLst>
          </p:nvPr>
        </p:nvGraphicFramePr>
        <p:xfrm>
          <a:off x="1706880" y="282194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190C69-4488-DC45-AFD6-4D1013A0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980619"/>
              </p:ext>
            </p:extLst>
          </p:nvPr>
        </p:nvGraphicFramePr>
        <p:xfrm>
          <a:off x="1706880" y="409194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236AD5-AB9D-3045-9953-1E1F39262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699127"/>
              </p:ext>
            </p:extLst>
          </p:nvPr>
        </p:nvGraphicFramePr>
        <p:xfrm>
          <a:off x="1706880" y="543052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POST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1210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Endpoints</a:t>
            </a:r>
            <a:r>
              <a:rPr lang="he-IL" dirty="0"/>
              <a:t> למשאבים עם שיטות של בקשות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he-IL" dirty="0"/>
              <a:t>תרגילים – מה משמעות השיטות בכל אחד מה-</a:t>
            </a:r>
            <a:r>
              <a:rPr lang="en-US" dirty="0"/>
              <a:t>endpoints</a:t>
            </a:r>
            <a:r>
              <a:rPr lang="he-IL" dirty="0"/>
              <a:t>?</a:t>
            </a:r>
          </a:p>
          <a:p>
            <a:pPr marL="0" indent="0" algn="r" rtl="1">
              <a:buNone/>
            </a:pPr>
            <a:r>
              <a:rPr lang="en-US" dirty="0"/>
              <a:t>/users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/users/</a:t>
            </a:r>
            <a:r>
              <a:rPr lang="en-US" dirty="0" err="1"/>
              <a:t>webpro</a:t>
            </a: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en-US" dirty="0"/>
              <a:t>/users/</a:t>
            </a:r>
            <a:r>
              <a:rPr lang="en-US" dirty="0" err="1"/>
              <a:t>webpro</a:t>
            </a:r>
            <a:r>
              <a:rPr lang="en-US" dirty="0"/>
              <a:t>/children/1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/>
              <a:t>.</a:t>
            </a:r>
          </a:p>
          <a:p>
            <a:pPr lvl="1" algn="r" rtl="1"/>
            <a:endParaRPr lang="he-IL" dirty="0"/>
          </a:p>
          <a:p>
            <a:pPr lvl="1" algn="r" rtl="1"/>
            <a:endParaRPr lang="en-US" dirty="0"/>
          </a:p>
          <a:p>
            <a:pPr marL="457200" lvl="1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303B8-AA9C-A744-92FE-D1506C18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38634"/>
              </p:ext>
            </p:extLst>
          </p:nvPr>
        </p:nvGraphicFramePr>
        <p:xfrm>
          <a:off x="1706880" y="282194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Returns all users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Inserts new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190C69-4488-DC45-AFD6-4D1013A0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19445"/>
              </p:ext>
            </p:extLst>
          </p:nvPr>
        </p:nvGraphicFramePr>
        <p:xfrm>
          <a:off x="1706880" y="4091940"/>
          <a:ext cx="9646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/>
                        <a:t>POST (extra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600" dirty="0"/>
                        <a:t>Returns the user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No 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Updates user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Deletes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236AD5-AB9D-3045-9953-1E1F39262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1626"/>
              </p:ext>
            </p:extLst>
          </p:nvPr>
        </p:nvGraphicFramePr>
        <p:xfrm>
          <a:off x="1706880" y="5430520"/>
          <a:ext cx="9646920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val="3117139944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947227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104193216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34972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POST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PUT (extra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600" dirty="0"/>
                        <a:t>Returns </a:t>
                      </a:r>
                      <a:r>
                        <a:rPr lang="en-US" sz="1600" dirty="0" err="1"/>
                        <a:t>webpro’s</a:t>
                      </a:r>
                      <a:r>
                        <a:rPr lang="en-US" sz="1600" dirty="0"/>
                        <a:t> child with id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dirty="0"/>
                        <a:t>Possible but wrong, no 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dirty="0"/>
                        <a:t>Edits </a:t>
                      </a:r>
                      <a:r>
                        <a:rPr lang="en-US" sz="1600" dirty="0" err="1"/>
                        <a:t>webprol’s</a:t>
                      </a:r>
                      <a:r>
                        <a:rPr lang="en-US" sz="1600" dirty="0"/>
                        <a:t> child with id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dirty="0"/>
                        <a:t>Deletes </a:t>
                      </a:r>
                      <a:r>
                        <a:rPr lang="en-US" sz="1600" dirty="0" err="1"/>
                        <a:t>webpro’s</a:t>
                      </a:r>
                      <a:r>
                        <a:rPr lang="en-US" sz="1600" dirty="0"/>
                        <a:t> child with id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6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07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0CB8-0A51-834F-9888-F103EDA3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מבנה </a:t>
            </a:r>
            <a:r>
              <a:rPr lang="he-IL" dirty="0" err="1"/>
              <a:t>אפליקצייה</a:t>
            </a:r>
            <a:r>
              <a:rPr lang="he-IL" dirty="0"/>
              <a:t> התחלתית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AAEED-B3AF-AF4A-8607-66F3E5082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ביצירת פרויקט חדש עם </a:t>
            </a:r>
            <a:r>
              <a:rPr lang="en-US" dirty="0"/>
              <a:t>PyCharm</a:t>
            </a:r>
            <a:r>
              <a:rPr lang="he-IL" dirty="0"/>
              <a:t> מקבלים את אפליקציה הבסיסית הבאה: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5A9F4-6B4D-014F-817B-281F6027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3099437"/>
            <a:ext cx="32385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80012-A8C4-3B42-9E14-12C0A0299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4173855"/>
            <a:ext cx="4152900" cy="1866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D49CBA-8823-A345-9F63-8BABCB8F4541}"/>
              </a:ext>
            </a:extLst>
          </p:cNvPr>
          <p:cNvCxnSpPr>
            <a:cxnSpLocks/>
          </p:cNvCxnSpPr>
          <p:nvPr/>
        </p:nvCxnSpPr>
        <p:spPr>
          <a:xfrm>
            <a:off x="2957513" y="4357688"/>
            <a:ext cx="31384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132C4CB-E489-254F-AE23-9DA9623C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560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 lnSpcReduction="10000"/>
          </a:bodyPr>
          <a:lstStyle/>
          <a:p>
            <a:pPr algn="r" rtl="1"/>
            <a:r>
              <a:rPr lang="en-US" dirty="0"/>
              <a:t>Route parameters</a:t>
            </a:r>
            <a:r>
              <a:rPr lang="he-IL" dirty="0"/>
              <a:t> (בניגוד ל-</a:t>
            </a:r>
            <a:r>
              <a:rPr lang="en-US" dirty="0"/>
              <a:t>query parameters</a:t>
            </a:r>
            <a:r>
              <a:rPr lang="he-IL" dirty="0"/>
              <a:t>):</a:t>
            </a:r>
          </a:p>
          <a:p>
            <a:pPr lvl="1" algn="r" rtl="1"/>
            <a:r>
              <a:rPr lang="en-US" dirty="0"/>
              <a:t>Route</a:t>
            </a:r>
            <a:r>
              <a:rPr lang="he-IL" dirty="0"/>
              <a:t> בשם </a:t>
            </a:r>
            <a:r>
              <a:rPr lang="en-US" dirty="0"/>
              <a:t>/users/3</a:t>
            </a:r>
            <a:r>
              <a:rPr lang="he-IL" dirty="0"/>
              <a:t> הוא </a:t>
            </a:r>
            <a:r>
              <a:rPr lang="en-US" dirty="0"/>
              <a:t>route</a:t>
            </a:r>
            <a:r>
              <a:rPr lang="he-IL" dirty="0"/>
              <a:t> קבוע למשתמש 3. כיצד נהפוך אותו לדינאמי כך שישרת כל המשתמשים?</a:t>
            </a:r>
          </a:p>
          <a:p>
            <a:pPr lvl="1" algn="r" rtl="1"/>
            <a:r>
              <a:rPr lang="he-IL" dirty="0"/>
              <a:t>פרמטרים ב-</a:t>
            </a:r>
            <a:r>
              <a:rPr lang="en-US" dirty="0"/>
              <a:t>route</a:t>
            </a:r>
            <a:r>
              <a:rPr lang="he-IL" dirty="0"/>
              <a:t> מגדירים </a:t>
            </a:r>
            <a:r>
              <a:rPr lang="en-US" dirty="0"/>
              <a:t>routes</a:t>
            </a:r>
            <a:r>
              <a:rPr lang="he-IL" dirty="0"/>
              <a:t> דינאמיים.</a:t>
            </a:r>
            <a:endParaRPr lang="en-US" dirty="0"/>
          </a:p>
          <a:p>
            <a:pPr lvl="1" algn="r" rtl="1"/>
            <a:r>
              <a:rPr lang="he-IL" dirty="0"/>
              <a:t>ה-</a:t>
            </a:r>
            <a:r>
              <a:rPr lang="en-US" dirty="0"/>
              <a:t>route</a:t>
            </a:r>
            <a:r>
              <a:rPr lang="he-IL" dirty="0"/>
              <a:t> קבוע, מלבד הפרמטרים שלו, והוא תמיד יריץ את הפונקציה שצמודה אליו.</a:t>
            </a:r>
          </a:p>
          <a:p>
            <a:pPr lvl="1" algn="r" rtl="1"/>
            <a:r>
              <a:rPr lang="he-IL" dirty="0"/>
              <a:t>הפונקציה תקבל את הפרמטר מה-</a:t>
            </a:r>
            <a:r>
              <a:rPr lang="en-US" dirty="0"/>
              <a:t>route</a:t>
            </a:r>
            <a:r>
              <a:rPr lang="he-IL" dirty="0"/>
              <a:t> בצורה של משתנה.</a:t>
            </a:r>
          </a:p>
          <a:p>
            <a:pPr lvl="1" algn="r" rtl="1"/>
            <a:r>
              <a:rPr lang="he-IL" dirty="0"/>
              <a:t>ניתן להגביל את הסוג הדרוש של הפרמטרים:</a:t>
            </a:r>
          </a:p>
          <a:p>
            <a:pPr lvl="2" algn="r" rtl="1"/>
            <a:r>
              <a:rPr lang="en-US" dirty="0"/>
              <a:t>string(default) / int / float / path</a:t>
            </a:r>
          </a:p>
          <a:p>
            <a:pPr lvl="1" algn="r" rtl="1"/>
            <a:r>
              <a:rPr lang="he-IL" dirty="0"/>
              <a:t>אופן הכתיבה: </a:t>
            </a:r>
            <a:r>
              <a:rPr lang="en-US" dirty="0"/>
              <a:t>/route/&lt;</a:t>
            </a:r>
            <a:r>
              <a:rPr lang="en-US" dirty="0" err="1"/>
              <a:t>type:param_name</a:t>
            </a:r>
            <a:r>
              <a:rPr lang="en-US" dirty="0"/>
              <a:t>&gt;</a:t>
            </a:r>
            <a:endParaRPr lang="he-IL" dirty="0"/>
          </a:p>
          <a:p>
            <a:pPr lvl="1" algn="r" rtl="1"/>
            <a:r>
              <a:rPr lang="he-IL" dirty="0"/>
              <a:t>דוגמא לאופן השימוש: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0B56A-0C0E-0740-9786-45FF6BF9B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38" y="5568436"/>
            <a:ext cx="6057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669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סוגי </a:t>
            </a:r>
            <a:r>
              <a:rPr lang="en-US" dirty="0"/>
              <a:t>Route parameters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ניתן להגביל את הסוג הדרוש של הפרמטרים:</a:t>
            </a:r>
          </a:p>
          <a:p>
            <a:pPr lvl="2" algn="r" rtl="1"/>
            <a:r>
              <a:rPr lang="en-US" dirty="0"/>
              <a:t>string</a:t>
            </a:r>
            <a:r>
              <a:rPr lang="he-IL" dirty="0"/>
              <a:t> – סוג ברירת מחדל, מצפה למחרוזת: </a:t>
            </a:r>
            <a:r>
              <a:rPr lang="en-US" dirty="0"/>
              <a:t>/users/&lt;name&gt;</a:t>
            </a:r>
            <a:r>
              <a:rPr lang="he-IL" dirty="0"/>
              <a:t> </a:t>
            </a:r>
          </a:p>
          <a:p>
            <a:pPr lvl="2" algn="r" rtl="1"/>
            <a:r>
              <a:rPr lang="en-US" dirty="0"/>
              <a:t>int</a:t>
            </a:r>
            <a:r>
              <a:rPr lang="he-IL" dirty="0"/>
              <a:t> – מצפה למספרים שלמים אי-שליליים: </a:t>
            </a:r>
            <a:r>
              <a:rPr lang="en-US" dirty="0"/>
              <a:t>/products/&lt;</a:t>
            </a:r>
            <a:r>
              <a:rPr lang="en-US" dirty="0" err="1"/>
              <a:t>int:products_id</a:t>
            </a:r>
            <a:r>
              <a:rPr lang="en-US" dirty="0"/>
              <a:t>&gt;</a:t>
            </a:r>
            <a:endParaRPr lang="he-IL" dirty="0"/>
          </a:p>
          <a:p>
            <a:pPr lvl="2" algn="r" rtl="1"/>
            <a:r>
              <a:rPr lang="en-US" dirty="0"/>
              <a:t>float</a:t>
            </a:r>
            <a:r>
              <a:rPr lang="he-IL" dirty="0"/>
              <a:t> – מצפה למספרים עשרוניים אי-שליליים: </a:t>
            </a:r>
            <a:r>
              <a:rPr lang="en-US" dirty="0"/>
              <a:t>/products/&lt;</a:t>
            </a:r>
            <a:r>
              <a:rPr lang="en-US" dirty="0" err="1"/>
              <a:t>float:sku</a:t>
            </a:r>
            <a:r>
              <a:rPr lang="en-US" dirty="0"/>
              <a:t>&gt;</a:t>
            </a:r>
            <a:endParaRPr lang="he-IL" dirty="0"/>
          </a:p>
          <a:p>
            <a:pPr lvl="2" algn="r" rtl="1"/>
            <a:r>
              <a:rPr lang="en-US" dirty="0"/>
              <a:t>path</a:t>
            </a:r>
            <a:r>
              <a:rPr lang="he-IL" dirty="0"/>
              <a:t> – כמו </a:t>
            </a:r>
            <a:r>
              <a:rPr lang="en-US" dirty="0"/>
              <a:t>string</a:t>
            </a:r>
            <a:r>
              <a:rPr lang="he-IL" dirty="0"/>
              <a:t>, אך מאפשר את התו ״/״: </a:t>
            </a:r>
            <a:r>
              <a:rPr lang="en-US" dirty="0"/>
              <a:t>/resources/&lt;</a:t>
            </a:r>
            <a:r>
              <a:rPr lang="en-US" dirty="0" err="1"/>
              <a:t>path:res</a:t>
            </a:r>
            <a:r>
              <a:rPr lang="en-US" dirty="0"/>
              <a:t>&gt;</a:t>
            </a:r>
            <a:endParaRPr lang="he-IL" dirty="0"/>
          </a:p>
          <a:p>
            <a:pPr lvl="1" algn="r" rtl="1"/>
            <a:r>
              <a:rPr lang="he-IL" dirty="0"/>
              <a:t>אם נפנה ל-</a:t>
            </a:r>
            <a:r>
              <a:rPr lang="en-US" dirty="0"/>
              <a:t>route</a:t>
            </a:r>
            <a:r>
              <a:rPr lang="he-IL" dirty="0"/>
              <a:t> שמוגדר עם סוג מסוים באמצעות סוג נתון שונה מזה שהוא מצפה לו אז ה-</a:t>
            </a:r>
            <a:r>
              <a:rPr lang="en-US" dirty="0"/>
              <a:t>route</a:t>
            </a:r>
            <a:r>
              <a:rPr lang="he-IL" dirty="0"/>
              <a:t> יתעלם מהבקשה ונופנה לעמוד 404.</a:t>
            </a:r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44915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en-US" dirty="0"/>
              <a:t>Route parameters</a:t>
            </a:r>
            <a:r>
              <a:rPr lang="he-IL" dirty="0"/>
              <a:t> עם ברירת מחדל:</a:t>
            </a:r>
          </a:p>
          <a:p>
            <a:pPr marL="0" indent="0" algn="l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</a:t>
            </a:r>
            <a:r>
              <a:rPr lang="en-US" dirty="0" err="1"/>
              <a:t>route_name</a:t>
            </a:r>
            <a:r>
              <a:rPr lang="en-US" dirty="0"/>
              <a:t>’, default={‘key’: ‘value’})</a:t>
            </a:r>
          </a:p>
          <a:p>
            <a:pPr lvl="1" algn="r" rtl="1"/>
            <a:r>
              <a:rPr lang="en-US" dirty="0"/>
              <a:t>defaults</a:t>
            </a:r>
            <a:r>
              <a:rPr lang="he-IL" dirty="0"/>
              <a:t> הוא </a:t>
            </a:r>
            <a:r>
              <a:rPr lang="en-US" dirty="0" err="1"/>
              <a:t>dict</a:t>
            </a:r>
            <a:r>
              <a:rPr lang="he-IL" dirty="0"/>
              <a:t> עם כמות של צמדי מפתח-ערך כרצונכם.</a:t>
            </a:r>
          </a:p>
          <a:p>
            <a:pPr lvl="1" algn="r" rtl="1"/>
            <a:r>
              <a:rPr lang="he-IL" dirty="0"/>
              <a:t>הפונקציה המוצמדת ל-</a:t>
            </a:r>
            <a:r>
              <a:rPr lang="en-US" dirty="0"/>
              <a:t>route</a:t>
            </a:r>
            <a:r>
              <a:rPr lang="he-IL" dirty="0"/>
              <a:t> חייבת לקבל את כל המפתחות המוגדרים ארגומנטים, אך אינה חייבת להשתמש בהם.</a:t>
            </a:r>
          </a:p>
          <a:p>
            <a:pPr lvl="1" algn="r" rtl="1"/>
            <a:r>
              <a:rPr lang="he-IL" dirty="0"/>
              <a:t>הערכים עבור המפתחות יילקחו מערכי ברירת מחדל.</a:t>
            </a:r>
          </a:p>
          <a:p>
            <a:pPr lvl="1" algn="r" rtl="1"/>
            <a:r>
              <a:rPr lang="he-IL" dirty="0"/>
              <a:t>תרגיל:</a:t>
            </a:r>
          </a:p>
          <a:p>
            <a:pPr lvl="2" algn="r" rtl="1"/>
            <a:r>
              <a:rPr lang="he-IL" dirty="0"/>
              <a:t>הגדירו </a:t>
            </a:r>
            <a:r>
              <a:rPr lang="en-US" dirty="0"/>
              <a:t>route</a:t>
            </a:r>
            <a:r>
              <a:rPr lang="he-IL" dirty="0"/>
              <a:t> עבור מוצרים.</a:t>
            </a:r>
          </a:p>
          <a:p>
            <a:pPr lvl="2" algn="r" rtl="1"/>
            <a:r>
              <a:rPr lang="he-IL" dirty="0"/>
              <a:t>הגדירו מזהה מוצר שהוא מק״ט והוא רשות.</a:t>
            </a:r>
          </a:p>
          <a:p>
            <a:pPr lvl="2" algn="r" rtl="1"/>
            <a:r>
              <a:rPr lang="he-IL" dirty="0"/>
              <a:t>מק״ט ברירת המחדל הוא: 100.203.</a:t>
            </a:r>
          </a:p>
          <a:p>
            <a:pPr lvl="2" algn="r" rtl="1"/>
            <a:r>
              <a:rPr lang="he-IL" dirty="0"/>
              <a:t>התגובה החוזרת מה-</a:t>
            </a:r>
            <a:r>
              <a:rPr lang="en-US" dirty="0"/>
              <a:t>route</a:t>
            </a:r>
            <a:r>
              <a:rPr lang="he-IL" dirty="0"/>
              <a:t> תהיה ״</a:t>
            </a:r>
            <a:r>
              <a:rPr lang="en-US" dirty="0"/>
              <a:t>SKU is: </a:t>
            </a:r>
            <a:r>
              <a:rPr lang="en-US" dirty="0" err="1"/>
              <a:t>sku</a:t>
            </a:r>
            <a:r>
              <a:rPr lang="he-IL" dirty="0"/>
              <a:t>״.</a:t>
            </a:r>
          </a:p>
          <a:p>
            <a:pPr lvl="2" algn="r" rtl="1"/>
            <a:r>
              <a:rPr lang="he-IL" dirty="0"/>
              <a:t>הגדירו </a:t>
            </a:r>
            <a:r>
              <a:rPr lang="en-US" dirty="0"/>
              <a:t>route</a:t>
            </a:r>
            <a:r>
              <a:rPr lang="he-IL" dirty="0"/>
              <a:t> נוסף שמאפשר קבלת </a:t>
            </a:r>
            <a:r>
              <a:rPr lang="he-IL" dirty="0" err="1"/>
              <a:t>מק״טים</a:t>
            </a:r>
            <a:r>
              <a:rPr lang="he-IL" dirty="0"/>
              <a:t> ומחזיר תגובה זהה לעיל.</a:t>
            </a:r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411108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en-US" dirty="0"/>
              <a:t>Route parameters</a:t>
            </a:r>
            <a:r>
              <a:rPr lang="he-IL" dirty="0"/>
              <a:t> עם ברירת מחדל:</a:t>
            </a:r>
          </a:p>
          <a:p>
            <a:pPr marL="0" indent="0" algn="l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</a:t>
            </a:r>
            <a:r>
              <a:rPr lang="en-US" dirty="0" err="1"/>
              <a:t>route_name</a:t>
            </a:r>
            <a:r>
              <a:rPr lang="en-US" dirty="0"/>
              <a:t>’, default={‘key’: ‘value’})</a:t>
            </a:r>
          </a:p>
          <a:p>
            <a:pPr lvl="1" algn="r" rtl="1"/>
            <a:r>
              <a:rPr lang="en-US" dirty="0"/>
              <a:t>defaults</a:t>
            </a:r>
            <a:r>
              <a:rPr lang="he-IL" dirty="0"/>
              <a:t> הוא </a:t>
            </a:r>
            <a:r>
              <a:rPr lang="en-US" dirty="0" err="1"/>
              <a:t>dict</a:t>
            </a:r>
            <a:r>
              <a:rPr lang="he-IL" dirty="0"/>
              <a:t> עם כמות של צמדי מפתח-ערך כרצונכם.</a:t>
            </a:r>
          </a:p>
          <a:p>
            <a:pPr lvl="1" algn="r" rtl="1"/>
            <a:r>
              <a:rPr lang="he-IL" dirty="0"/>
              <a:t>הפונקציה המוצמדת ל-</a:t>
            </a:r>
            <a:r>
              <a:rPr lang="en-US" dirty="0"/>
              <a:t>route</a:t>
            </a:r>
            <a:r>
              <a:rPr lang="he-IL" dirty="0"/>
              <a:t> חייבת לקבל את כל המפתחות המוגדרים ארגומנטים, אך אינה חייבת להשתמש בהם.</a:t>
            </a:r>
          </a:p>
          <a:p>
            <a:pPr lvl="1" algn="r" rtl="1"/>
            <a:r>
              <a:rPr lang="he-IL" dirty="0"/>
              <a:t>הערכים עבור המפתחות יילקחו מערכי ברירת מחדל.</a:t>
            </a:r>
          </a:p>
          <a:p>
            <a:pPr lvl="1" algn="r" rtl="1"/>
            <a:r>
              <a:rPr lang="he-IL" dirty="0"/>
              <a:t>תרגיל:</a:t>
            </a:r>
          </a:p>
          <a:p>
            <a:pPr lvl="2" algn="r" rtl="1"/>
            <a:r>
              <a:rPr lang="he-IL" dirty="0"/>
              <a:t>הגדירו </a:t>
            </a:r>
            <a:r>
              <a:rPr lang="en-US" dirty="0"/>
              <a:t>route</a:t>
            </a:r>
            <a:r>
              <a:rPr lang="he-IL" dirty="0"/>
              <a:t> עבור מוצרים.</a:t>
            </a:r>
          </a:p>
          <a:p>
            <a:pPr lvl="2" algn="r" rtl="1"/>
            <a:r>
              <a:rPr lang="he-IL" dirty="0"/>
              <a:t>הגדירו מזהה מוצר שהוא מק״ט והוא רשות.</a:t>
            </a:r>
          </a:p>
          <a:p>
            <a:pPr lvl="2" algn="r" rtl="1"/>
            <a:r>
              <a:rPr lang="he-IL" dirty="0"/>
              <a:t>מק״ט ברירת המחדל הוא: 100.203.</a:t>
            </a:r>
          </a:p>
          <a:p>
            <a:pPr lvl="2" algn="r" rtl="1"/>
            <a:r>
              <a:rPr lang="he-IL" dirty="0"/>
              <a:t>התגובה החוזרת מה-</a:t>
            </a:r>
            <a:r>
              <a:rPr lang="en-US" dirty="0"/>
              <a:t>route</a:t>
            </a:r>
            <a:r>
              <a:rPr lang="he-IL" dirty="0"/>
              <a:t> תהיה ״</a:t>
            </a:r>
            <a:r>
              <a:rPr lang="en-US" dirty="0"/>
              <a:t>SKU is: </a:t>
            </a:r>
            <a:r>
              <a:rPr lang="en-US" dirty="0" err="1"/>
              <a:t>sku</a:t>
            </a:r>
            <a:r>
              <a:rPr lang="he-IL" dirty="0"/>
              <a:t>״.</a:t>
            </a:r>
          </a:p>
          <a:p>
            <a:pPr lvl="2" algn="r" rtl="1"/>
            <a:r>
              <a:rPr lang="he-IL" dirty="0"/>
              <a:t>הגדירו </a:t>
            </a:r>
            <a:r>
              <a:rPr lang="en-US" dirty="0"/>
              <a:t>route</a:t>
            </a:r>
            <a:r>
              <a:rPr lang="he-IL" dirty="0"/>
              <a:t> נוסף שמאפשר קבלת </a:t>
            </a:r>
            <a:r>
              <a:rPr lang="he-IL" dirty="0" err="1"/>
              <a:t>מק״טים</a:t>
            </a:r>
            <a:r>
              <a:rPr lang="he-IL" dirty="0"/>
              <a:t> ומחזיר תגובה זהה לעיל.</a:t>
            </a:r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6B09A-9C9D-9349-BF7B-1F40691D4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5" y="4246978"/>
            <a:ext cx="5334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648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תרגילי </a:t>
            </a:r>
            <a:r>
              <a:rPr lang="en-US" dirty="0"/>
              <a:t>route parameters</a:t>
            </a:r>
            <a:r>
              <a:rPr lang="he-IL" dirty="0"/>
              <a:t> – כיצד נכתוב את ה-</a:t>
            </a:r>
            <a:r>
              <a:rPr lang="en-US" dirty="0"/>
              <a:t>routes</a:t>
            </a:r>
            <a:r>
              <a:rPr lang="he-IL" dirty="0"/>
              <a:t> הבאים:</a:t>
            </a:r>
          </a:p>
          <a:p>
            <a:pPr lvl="1" algn="r" rtl="1"/>
            <a:r>
              <a:rPr lang="en-US" dirty="0"/>
              <a:t>catalog</a:t>
            </a:r>
            <a:r>
              <a:rPr lang="he-IL" dirty="0"/>
              <a:t> שמקבל את שם הקטלוג להצגה?</a:t>
            </a:r>
          </a:p>
          <a:p>
            <a:pPr lvl="1" algn="r" rtl="1"/>
            <a:r>
              <a:rPr lang="en-US" dirty="0"/>
              <a:t>/customers/5/cart</a:t>
            </a:r>
            <a:r>
              <a:rPr lang="he-IL" dirty="0"/>
              <a:t>, אך דינאמי?</a:t>
            </a:r>
          </a:p>
          <a:p>
            <a:pPr lvl="1" algn="r" rtl="1"/>
            <a:r>
              <a:rPr lang="en-US" dirty="0"/>
              <a:t>/users/admin</a:t>
            </a:r>
            <a:r>
              <a:rPr lang="he-IL" dirty="0"/>
              <a:t>, שם משתמש דינאמי?</a:t>
            </a:r>
            <a:endParaRPr lang="en-US" dirty="0"/>
          </a:p>
          <a:p>
            <a:pPr lvl="1" algn="r" rtl="1"/>
            <a:r>
              <a:rPr lang="en-US" dirty="0"/>
              <a:t>/setup/guided-instructors/step/3</a:t>
            </a:r>
            <a:r>
              <a:rPr lang="he-IL" dirty="0"/>
              <a:t> דינאמי?</a:t>
            </a:r>
          </a:p>
          <a:p>
            <a:pPr lvl="1" algn="r" rtl="1"/>
            <a:r>
              <a:rPr lang="en-US" dirty="0"/>
              <a:t>/products/121.1138</a:t>
            </a:r>
            <a:r>
              <a:rPr lang="he-IL" dirty="0"/>
              <a:t> דינאמי שדרך </a:t>
            </a:r>
            <a:r>
              <a:rPr lang="en-US" dirty="0" err="1"/>
              <a:t>get_products</a:t>
            </a:r>
            <a:r>
              <a:rPr lang="he-IL" dirty="0"/>
              <a:t> מחזיר את </a:t>
            </a:r>
            <a:r>
              <a:rPr lang="he-IL" dirty="0" err="1"/>
              <a:t>המק״ט</a:t>
            </a:r>
            <a:r>
              <a:rPr lang="he-IL" dirty="0"/>
              <a:t>?</a:t>
            </a:r>
          </a:p>
          <a:p>
            <a:pPr lvl="1" algn="r" rtl="1"/>
            <a:r>
              <a:rPr lang="en-US" dirty="0"/>
              <a:t>/products</a:t>
            </a:r>
            <a:r>
              <a:rPr lang="he-IL" dirty="0"/>
              <a:t>, שמחזיר 0.0 כברירת מחדל (כשלא מועבר מק״ט)?</a:t>
            </a:r>
          </a:p>
          <a:p>
            <a:pPr lvl="1" algn="r" rtl="1"/>
            <a:r>
              <a:rPr lang="en-US" dirty="0"/>
              <a:t>/users/3</a:t>
            </a:r>
            <a:r>
              <a:rPr lang="he-IL" dirty="0"/>
              <a:t> דינאמי שמפעיל פונקציה בשם </a:t>
            </a:r>
            <a:r>
              <a:rPr lang="en-US" dirty="0" err="1"/>
              <a:t>get_users</a:t>
            </a:r>
            <a:r>
              <a:rPr lang="he-IL" dirty="0"/>
              <a:t> ומחזיר ״</a:t>
            </a:r>
            <a:r>
              <a:rPr lang="en-US" dirty="0"/>
              <a:t>User # …</a:t>
            </a:r>
            <a:r>
              <a:rPr lang="he-IL" dirty="0"/>
              <a:t>״? </a:t>
            </a:r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54563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378"/>
            <a:ext cx="10515601" cy="4822971"/>
          </a:xfrm>
        </p:spPr>
        <p:txBody>
          <a:bodyPr>
            <a:normAutofit fontScale="62500" lnSpcReduction="20000"/>
          </a:bodyPr>
          <a:lstStyle/>
          <a:p>
            <a:pPr algn="r" rtl="1"/>
            <a:r>
              <a:rPr lang="he-IL" dirty="0"/>
              <a:t>תרגילי </a:t>
            </a:r>
            <a:r>
              <a:rPr lang="en-US" dirty="0"/>
              <a:t>route parameters</a:t>
            </a:r>
            <a:r>
              <a:rPr lang="he-IL" dirty="0"/>
              <a:t> – כיצד נכתוב את ה-</a:t>
            </a:r>
            <a:r>
              <a:rPr lang="en-US" dirty="0"/>
              <a:t>routes</a:t>
            </a:r>
            <a:r>
              <a:rPr lang="he-IL" dirty="0"/>
              <a:t> הבאים:</a:t>
            </a:r>
          </a:p>
          <a:p>
            <a:pPr lvl="1" algn="r" rtl="1"/>
            <a:r>
              <a:rPr lang="en-US" dirty="0"/>
              <a:t>catalog</a:t>
            </a:r>
            <a:r>
              <a:rPr lang="he-IL" dirty="0"/>
              <a:t> שמקבל את שם הקטלוג להצגה?</a:t>
            </a:r>
            <a:endParaRPr lang="en-US" dirty="0"/>
          </a:p>
          <a:p>
            <a:pPr marL="457200" lvl="1" indent="0" algn="l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(‘/catalog/&lt;name&gt;’)</a:t>
            </a:r>
            <a:endParaRPr lang="he-IL" dirty="0"/>
          </a:p>
          <a:p>
            <a:pPr lvl="1" algn="r" rtl="1"/>
            <a:r>
              <a:rPr lang="en-US" dirty="0"/>
              <a:t>/customers/5/cart</a:t>
            </a:r>
            <a:r>
              <a:rPr lang="he-IL" dirty="0"/>
              <a:t>, אך דינאמי?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 customers /&lt;</a:t>
            </a:r>
            <a:r>
              <a:rPr lang="en-US" dirty="0" err="1"/>
              <a:t>int:customers_id</a:t>
            </a:r>
            <a:r>
              <a:rPr lang="en-US" dirty="0"/>
              <a:t>&gt;/cart’)</a:t>
            </a:r>
            <a:endParaRPr lang="he-IL" dirty="0"/>
          </a:p>
          <a:p>
            <a:pPr lvl="1" algn="r" rtl="1"/>
            <a:r>
              <a:rPr lang="en-US" dirty="0"/>
              <a:t>/users/admin</a:t>
            </a:r>
            <a:r>
              <a:rPr lang="he-IL" dirty="0"/>
              <a:t>, שם משתמש דינאמי?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(‘/users/&lt;name&gt;’)</a:t>
            </a:r>
          </a:p>
          <a:p>
            <a:pPr lvl="1" algn="r" rtl="1"/>
            <a:r>
              <a:rPr lang="en-US" dirty="0"/>
              <a:t>/setup/guided-instructors/step/3</a:t>
            </a:r>
            <a:r>
              <a:rPr lang="he-IL" dirty="0"/>
              <a:t> דינאמי?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(‘/setup/&lt;</a:t>
            </a:r>
            <a:r>
              <a:rPr lang="en-US" dirty="0" err="1"/>
              <a:t>path:guided_step</a:t>
            </a:r>
            <a:r>
              <a:rPr lang="en-US" dirty="0"/>
              <a:t>&gt;’)</a:t>
            </a:r>
            <a:endParaRPr lang="he-IL" dirty="0"/>
          </a:p>
          <a:p>
            <a:pPr lvl="1" algn="r" rtl="1"/>
            <a:r>
              <a:rPr lang="en-US" dirty="0"/>
              <a:t>/products/121.1138</a:t>
            </a:r>
            <a:r>
              <a:rPr lang="he-IL" dirty="0"/>
              <a:t> דינאמי שדרך </a:t>
            </a:r>
            <a:r>
              <a:rPr lang="en-US" dirty="0" err="1"/>
              <a:t>get_products</a:t>
            </a:r>
            <a:r>
              <a:rPr lang="he-IL" dirty="0"/>
              <a:t> מחזיר את </a:t>
            </a:r>
            <a:r>
              <a:rPr lang="he-IL" dirty="0" err="1"/>
              <a:t>המק״ט</a:t>
            </a:r>
            <a:r>
              <a:rPr lang="he-IL" dirty="0"/>
              <a:t>?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(‘/products/&lt;</a:t>
            </a:r>
            <a:r>
              <a:rPr lang="en-US" dirty="0" err="1"/>
              <a:t>float:sku</a:t>
            </a:r>
            <a:r>
              <a:rPr lang="en-US" dirty="0"/>
              <a:t>&gt;’)</a:t>
            </a:r>
          </a:p>
          <a:p>
            <a:pPr marL="457200" lvl="1" indent="0" algn="l">
              <a:buNone/>
            </a:pPr>
            <a:r>
              <a:rPr lang="en-US" dirty="0"/>
              <a:t>def </a:t>
            </a:r>
            <a:r>
              <a:rPr lang="en-US" dirty="0" err="1"/>
              <a:t>get_products</a:t>
            </a:r>
            <a:r>
              <a:rPr lang="en-US" dirty="0"/>
              <a:t>(</a:t>
            </a:r>
            <a:r>
              <a:rPr lang="en-US" dirty="0" err="1"/>
              <a:t>sku</a:t>
            </a:r>
            <a:r>
              <a:rPr lang="en-US" dirty="0"/>
              <a:t>):</a:t>
            </a:r>
          </a:p>
          <a:p>
            <a:pPr marL="457200" lvl="1" indent="0" algn="l">
              <a:buNone/>
            </a:pPr>
            <a:r>
              <a:rPr lang="en-US" dirty="0"/>
              <a:t>	return ‘SKU %f’ % </a:t>
            </a:r>
            <a:r>
              <a:rPr lang="en-US" dirty="0" err="1"/>
              <a:t>sku</a:t>
            </a:r>
            <a:endParaRPr lang="he-IL" dirty="0"/>
          </a:p>
          <a:p>
            <a:pPr lvl="1" algn="r" rtl="1"/>
            <a:r>
              <a:rPr lang="en-US" dirty="0"/>
              <a:t>/products</a:t>
            </a:r>
            <a:r>
              <a:rPr lang="he-IL" dirty="0"/>
              <a:t>, שמחזיר 0.0 כברירת מחדל (כשלא מועבר מק״ט)?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(‘/products’, defaults={‘</a:t>
            </a:r>
            <a:r>
              <a:rPr lang="en-US" dirty="0" err="1"/>
              <a:t>sku</a:t>
            </a:r>
            <a:r>
              <a:rPr lang="en-US" dirty="0"/>
              <a:t>’: 0.0})</a:t>
            </a:r>
            <a:endParaRPr lang="he-IL" dirty="0"/>
          </a:p>
          <a:p>
            <a:pPr lvl="1" algn="r" rtl="1"/>
            <a:r>
              <a:rPr lang="en-US" dirty="0"/>
              <a:t>/users/3</a:t>
            </a:r>
            <a:r>
              <a:rPr lang="he-IL" dirty="0"/>
              <a:t> דינאמי שמפעיל פונקציה בשם </a:t>
            </a:r>
            <a:r>
              <a:rPr lang="en-US" dirty="0" err="1"/>
              <a:t>get_users</a:t>
            </a:r>
            <a:r>
              <a:rPr lang="he-IL" dirty="0"/>
              <a:t> ומחזיר ״</a:t>
            </a:r>
            <a:r>
              <a:rPr lang="en-US" dirty="0"/>
              <a:t>User # …</a:t>
            </a:r>
            <a:r>
              <a:rPr lang="he-IL" dirty="0"/>
              <a:t>״?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(‘/users/&lt;</a:t>
            </a:r>
            <a:r>
              <a:rPr lang="en-US" dirty="0" err="1"/>
              <a:t>int:user_id</a:t>
            </a:r>
            <a:r>
              <a:rPr lang="en-US" dirty="0"/>
              <a:t>&gt;’)</a:t>
            </a:r>
          </a:p>
          <a:p>
            <a:pPr marL="457200" lvl="1" indent="0">
              <a:buNone/>
            </a:pPr>
            <a:r>
              <a:rPr lang="en-US" dirty="0"/>
              <a:t>def </a:t>
            </a:r>
            <a:r>
              <a:rPr lang="en-US" dirty="0" err="1"/>
              <a:t>get_users</a:t>
            </a:r>
            <a:r>
              <a:rPr lang="en-US" dirty="0"/>
              <a:t>(</a:t>
            </a:r>
            <a:r>
              <a:rPr lang="en-US" dirty="0" err="1"/>
              <a:t>user_id</a:t>
            </a:r>
            <a:r>
              <a:rPr lang="en-US" dirty="0"/>
              <a:t>):</a:t>
            </a:r>
          </a:p>
          <a:p>
            <a:pPr marL="457200" lvl="1" indent="0">
              <a:buNone/>
            </a:pPr>
            <a:r>
              <a:rPr lang="en-US" dirty="0"/>
              <a:t>	return ‘User #%d’ % </a:t>
            </a:r>
            <a:r>
              <a:rPr lang="en-US" dirty="0" err="1"/>
              <a:t>user_id</a:t>
            </a:r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13616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en-US" dirty="0"/>
              <a:t>route parameters</a:t>
            </a:r>
            <a:r>
              <a:rPr lang="he-IL" dirty="0"/>
              <a:t> עם ריבוי פרמטרים:</a:t>
            </a:r>
          </a:p>
          <a:p>
            <a:pPr lvl="1" algn="r" rtl="1"/>
            <a:r>
              <a:rPr lang="he-IL" dirty="0"/>
              <a:t>הגדירו </a:t>
            </a:r>
            <a:r>
              <a:rPr lang="en-US" dirty="0"/>
              <a:t>routes</a:t>
            </a:r>
            <a:r>
              <a:rPr lang="he-IL" dirty="0"/>
              <a:t> עבור:</a:t>
            </a:r>
          </a:p>
          <a:p>
            <a:pPr lvl="2" algn="r" rtl="1"/>
            <a:r>
              <a:rPr lang="he-IL" dirty="0"/>
              <a:t>הזמנות (</a:t>
            </a:r>
            <a:r>
              <a:rPr lang="en-US" dirty="0"/>
              <a:t>orders</a:t>
            </a:r>
            <a:r>
              <a:rPr lang="he-IL" dirty="0"/>
              <a:t>):</a:t>
            </a:r>
          </a:p>
          <a:p>
            <a:pPr lvl="2" algn="r" rtl="1"/>
            <a:r>
              <a:rPr lang="he-IL" dirty="0"/>
              <a:t>הזמנות עם מזהה הזמנה (</a:t>
            </a:r>
            <a:r>
              <a:rPr lang="en-US" dirty="0" err="1"/>
              <a:t>order_id</a:t>
            </a:r>
            <a:r>
              <a:rPr lang="he-IL" dirty="0"/>
              <a:t>) שהוא מספר שלם:</a:t>
            </a:r>
          </a:p>
          <a:p>
            <a:pPr lvl="2" algn="r" rtl="1"/>
            <a:r>
              <a:rPr lang="he-IL" dirty="0"/>
              <a:t>הזמנות עם מזהה הזמנה והמוצרים הנמצאים בה:</a:t>
            </a:r>
          </a:p>
          <a:p>
            <a:pPr lvl="2" algn="r" rtl="1"/>
            <a:r>
              <a:rPr lang="he-IL" dirty="0"/>
              <a:t>הזמנות עם מזהה הזמנה, מוצרים ומק״ט מוצר:</a:t>
            </a:r>
          </a:p>
          <a:p>
            <a:pPr lvl="1" algn="r" rtl="1"/>
            <a:r>
              <a:rPr lang="he-IL" dirty="0"/>
              <a:t>עבור ה-</a:t>
            </a:r>
            <a:r>
              <a:rPr lang="en-US" dirty="0"/>
              <a:t>route</a:t>
            </a:r>
            <a:r>
              <a:rPr lang="he-IL" dirty="0"/>
              <a:t> האחרון, כתבו פונקציה בשם </a:t>
            </a:r>
            <a:r>
              <a:rPr lang="en-US" dirty="0" err="1"/>
              <a:t>product_in_order</a:t>
            </a:r>
            <a:r>
              <a:rPr lang="he-IL" dirty="0"/>
              <a:t> שמקבלת את הפרמטרים ומחזירה ״</a:t>
            </a:r>
            <a:r>
              <a:rPr lang="en-US" dirty="0"/>
              <a:t>Product </a:t>
            </a:r>
            <a:r>
              <a:rPr lang="en-US" i="1" dirty="0" err="1"/>
              <a:t>sku</a:t>
            </a:r>
            <a:r>
              <a:rPr lang="en-US" dirty="0"/>
              <a:t> is </a:t>
            </a:r>
            <a:r>
              <a:rPr lang="en-US" i="1" dirty="0" err="1"/>
              <a:t>order_id</a:t>
            </a:r>
            <a:r>
              <a:rPr lang="he-IL" dirty="0"/>
              <a:t>״</a:t>
            </a:r>
            <a:r>
              <a:rPr lang="en-US" dirty="0"/>
              <a:t>:</a:t>
            </a:r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292468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192173"/>
          </a:xfrm>
        </p:spPr>
        <p:txBody>
          <a:bodyPr>
            <a:normAutofit fontScale="77500" lnSpcReduction="20000"/>
          </a:bodyPr>
          <a:lstStyle/>
          <a:p>
            <a:pPr algn="r" rtl="1"/>
            <a:r>
              <a:rPr lang="en-US" dirty="0"/>
              <a:t>route parameters</a:t>
            </a:r>
            <a:r>
              <a:rPr lang="he-IL" dirty="0"/>
              <a:t> עם ריבוי פרמטרים:</a:t>
            </a:r>
          </a:p>
          <a:p>
            <a:pPr lvl="1" algn="r" rtl="1"/>
            <a:r>
              <a:rPr lang="he-IL" dirty="0"/>
              <a:t>הגדירו </a:t>
            </a:r>
            <a:r>
              <a:rPr lang="en-US" dirty="0"/>
              <a:t>routes</a:t>
            </a:r>
            <a:r>
              <a:rPr lang="he-IL" dirty="0"/>
              <a:t> עבור:</a:t>
            </a:r>
          </a:p>
          <a:p>
            <a:pPr lvl="2" algn="r" rtl="1"/>
            <a:r>
              <a:rPr lang="he-IL" dirty="0"/>
              <a:t>הזמנות (</a:t>
            </a:r>
            <a:r>
              <a:rPr lang="en-US" dirty="0"/>
              <a:t>orders</a:t>
            </a:r>
            <a:r>
              <a:rPr lang="he-IL" dirty="0"/>
              <a:t>):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(‘/orders’)</a:t>
            </a:r>
            <a:endParaRPr lang="he-IL" dirty="0"/>
          </a:p>
          <a:p>
            <a:pPr lvl="2" algn="r" rtl="1"/>
            <a:r>
              <a:rPr lang="he-IL" dirty="0"/>
              <a:t>הזמנות עם מזהה הזמנה (</a:t>
            </a:r>
            <a:r>
              <a:rPr lang="en-US" dirty="0" err="1"/>
              <a:t>order_id</a:t>
            </a:r>
            <a:r>
              <a:rPr lang="he-IL" dirty="0"/>
              <a:t>) שהוא מספר שלם: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(‘/orders/&lt;</a:t>
            </a:r>
            <a:r>
              <a:rPr lang="en-US" dirty="0" err="1"/>
              <a:t>int:order_id</a:t>
            </a:r>
            <a:r>
              <a:rPr lang="en-US" dirty="0"/>
              <a:t>&gt;’)</a:t>
            </a:r>
            <a:endParaRPr lang="he-IL" dirty="0"/>
          </a:p>
          <a:p>
            <a:pPr lvl="2" algn="r" rtl="1"/>
            <a:r>
              <a:rPr lang="he-IL" dirty="0"/>
              <a:t>הזמנות עם מזהה הזמנה והמוצרים הנמצאים בה:</a:t>
            </a:r>
            <a:endParaRPr lang="en-US" dirty="0"/>
          </a:p>
          <a:p>
            <a:pPr marL="914400" lvl="2" indent="0" algn="l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(‘/orders/&lt;</a:t>
            </a:r>
            <a:r>
              <a:rPr lang="en-US" dirty="0" err="1"/>
              <a:t>int:order_id</a:t>
            </a:r>
            <a:r>
              <a:rPr lang="en-US" dirty="0"/>
              <a:t>&gt;/products’)</a:t>
            </a:r>
            <a:endParaRPr lang="he-IL" dirty="0"/>
          </a:p>
          <a:p>
            <a:pPr lvl="2" algn="r" rtl="1"/>
            <a:r>
              <a:rPr lang="he-IL" dirty="0"/>
              <a:t>הזמנות עם מזהה הזמנה, מוצרים ומק״ט מוצר: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(‘/orders/&lt;</a:t>
            </a:r>
            <a:r>
              <a:rPr lang="en-US" dirty="0" err="1"/>
              <a:t>int:order_id</a:t>
            </a:r>
            <a:r>
              <a:rPr lang="en-US" dirty="0"/>
              <a:t>&gt;/products/&lt;</a:t>
            </a:r>
            <a:r>
              <a:rPr lang="en-US" dirty="0" err="1"/>
              <a:t>float:sku</a:t>
            </a:r>
            <a:r>
              <a:rPr lang="en-US" dirty="0"/>
              <a:t>&gt;’)</a:t>
            </a:r>
            <a:endParaRPr lang="he-IL" dirty="0"/>
          </a:p>
          <a:p>
            <a:pPr lvl="1" algn="r" rtl="1"/>
            <a:r>
              <a:rPr lang="he-IL" dirty="0"/>
              <a:t>עבור ה-</a:t>
            </a:r>
            <a:r>
              <a:rPr lang="en-US" dirty="0"/>
              <a:t>route</a:t>
            </a:r>
            <a:r>
              <a:rPr lang="he-IL" dirty="0"/>
              <a:t> האחרון, כתבו פונקציה בשם </a:t>
            </a:r>
            <a:r>
              <a:rPr lang="en-US" dirty="0" err="1"/>
              <a:t>product_in_order</a:t>
            </a:r>
            <a:r>
              <a:rPr lang="he-IL" dirty="0"/>
              <a:t> שמקבלת את הפרמטרים ומחזירה ״</a:t>
            </a:r>
            <a:r>
              <a:rPr lang="en-US" dirty="0"/>
              <a:t>Product </a:t>
            </a:r>
            <a:r>
              <a:rPr lang="en-US" i="1" dirty="0" err="1"/>
              <a:t>sku</a:t>
            </a:r>
            <a:r>
              <a:rPr lang="en-US" dirty="0"/>
              <a:t> is </a:t>
            </a:r>
            <a:r>
              <a:rPr lang="en-US" i="1" dirty="0" err="1"/>
              <a:t>order_id</a:t>
            </a:r>
            <a:r>
              <a:rPr lang="he-IL" dirty="0"/>
              <a:t>״</a:t>
            </a:r>
            <a:r>
              <a:rPr lang="en-US" dirty="0"/>
              <a:t>:</a:t>
            </a:r>
          </a:p>
          <a:p>
            <a:pPr marL="457200" lvl="1" indent="0" algn="l">
              <a:buNone/>
            </a:pPr>
            <a:r>
              <a:rPr lang="en-US" dirty="0"/>
              <a:t>def </a:t>
            </a:r>
            <a:r>
              <a:rPr lang="en-US" dirty="0" err="1"/>
              <a:t>product_in_order</a:t>
            </a:r>
            <a:r>
              <a:rPr lang="en-US" dirty="0"/>
              <a:t>(</a:t>
            </a:r>
            <a:r>
              <a:rPr lang="en-US" dirty="0" err="1"/>
              <a:t>order_id</a:t>
            </a:r>
            <a:r>
              <a:rPr lang="en-US" dirty="0"/>
              <a:t>, </a:t>
            </a:r>
            <a:r>
              <a:rPr lang="en-US" dirty="0" err="1"/>
              <a:t>sku</a:t>
            </a:r>
            <a:r>
              <a:rPr lang="en-US" dirty="0"/>
              <a:t>):</a:t>
            </a:r>
          </a:p>
          <a:p>
            <a:pPr marL="457200" lvl="1" indent="0" algn="l">
              <a:buNone/>
            </a:pPr>
            <a:r>
              <a:rPr lang="en-US" dirty="0"/>
              <a:t>	return ‘Product %f is in %d’ % (</a:t>
            </a:r>
            <a:r>
              <a:rPr lang="en-US" dirty="0" err="1"/>
              <a:t>sku</a:t>
            </a:r>
            <a:r>
              <a:rPr lang="en-US" dirty="0"/>
              <a:t>, </a:t>
            </a:r>
            <a:r>
              <a:rPr lang="en-US" dirty="0" err="1"/>
              <a:t>order_id</a:t>
            </a:r>
            <a:r>
              <a:rPr lang="en-US" dirty="0"/>
              <a:t>)</a:t>
            </a:r>
          </a:p>
          <a:p>
            <a:pPr lvl="1" algn="r" rtl="1"/>
            <a:r>
              <a:rPr lang="he-IL" dirty="0"/>
              <a:t>שימו לב: שימוש ב-</a:t>
            </a:r>
            <a:r>
              <a:rPr lang="en-US" dirty="0"/>
              <a:t>tuple</a:t>
            </a:r>
            <a:r>
              <a:rPr lang="he-IL" dirty="0"/>
              <a:t> וחשיבות לסדר.</a:t>
            </a:r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904476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en-US" dirty="0"/>
              <a:t>redirect</a:t>
            </a:r>
            <a:r>
              <a:rPr lang="he-IL" dirty="0"/>
              <a:t> ל-</a:t>
            </a:r>
            <a:r>
              <a:rPr lang="en-US" dirty="0"/>
              <a:t>route</a:t>
            </a:r>
            <a:r>
              <a:rPr lang="he-IL" dirty="0"/>
              <a:t> עם פרמטרים.</a:t>
            </a:r>
          </a:p>
          <a:p>
            <a:pPr algn="r" rtl="1"/>
            <a:r>
              <a:rPr lang="he-IL" dirty="0"/>
              <a:t>בהינתן ה-</a:t>
            </a:r>
            <a:r>
              <a:rPr lang="en-US" dirty="0"/>
              <a:t>routes</a:t>
            </a:r>
            <a:r>
              <a:rPr lang="he-IL" dirty="0"/>
              <a:t> הבאים, כיצד נממש את המקרה הבא:</a:t>
            </a:r>
          </a:p>
          <a:p>
            <a:pPr lvl="1" algn="r" rtl="1"/>
            <a:r>
              <a:rPr lang="he-IL" dirty="0"/>
              <a:t>נדרש </a:t>
            </a:r>
            <a:r>
              <a:rPr lang="en-US" dirty="0"/>
              <a:t>route</a:t>
            </a:r>
            <a:r>
              <a:rPr lang="he-IL" dirty="0"/>
              <a:t> חדש בשם </a:t>
            </a:r>
            <a:r>
              <a:rPr lang="en-US" dirty="0"/>
              <a:t>/product</a:t>
            </a:r>
            <a:r>
              <a:rPr lang="he-IL" dirty="0"/>
              <a:t> שמקבלת מק״ט של מוצר.</a:t>
            </a:r>
          </a:p>
          <a:p>
            <a:pPr lvl="1" algn="r" rtl="1"/>
            <a:r>
              <a:rPr lang="he-IL" dirty="0"/>
              <a:t>ה-</a:t>
            </a:r>
            <a:r>
              <a:rPr lang="en-US" dirty="0"/>
              <a:t>route</a:t>
            </a:r>
            <a:r>
              <a:rPr lang="he-IL" dirty="0"/>
              <a:t> החדש מפנה ל-</a:t>
            </a:r>
            <a:r>
              <a:rPr lang="en-US" dirty="0"/>
              <a:t>route</a:t>
            </a:r>
            <a:r>
              <a:rPr lang="he-IL" dirty="0"/>
              <a:t> הקיים </a:t>
            </a:r>
            <a:r>
              <a:rPr lang="en-US" dirty="0"/>
              <a:t>/product</a:t>
            </a:r>
            <a:r>
              <a:rPr lang="he-IL" dirty="0"/>
              <a:t> ומעביר אליו את מק״ט המוצר שהוא מקבל.</a:t>
            </a:r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51279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en-US" dirty="0"/>
              <a:t>redirect</a:t>
            </a:r>
            <a:r>
              <a:rPr lang="he-IL" dirty="0"/>
              <a:t> ל-</a:t>
            </a:r>
            <a:r>
              <a:rPr lang="en-US" dirty="0"/>
              <a:t>route</a:t>
            </a:r>
            <a:r>
              <a:rPr lang="he-IL" dirty="0"/>
              <a:t> עם פרמטרים.</a:t>
            </a:r>
          </a:p>
          <a:p>
            <a:pPr algn="r" rtl="1"/>
            <a:r>
              <a:rPr lang="he-IL" dirty="0"/>
              <a:t>בהינתן ה-</a:t>
            </a:r>
            <a:r>
              <a:rPr lang="en-US" dirty="0"/>
              <a:t>routes</a:t>
            </a:r>
            <a:r>
              <a:rPr lang="he-IL" dirty="0"/>
              <a:t> הבאים, כיצד נממש את המקרה הבא:</a:t>
            </a:r>
          </a:p>
          <a:p>
            <a:pPr lvl="1" algn="r" rtl="1"/>
            <a:r>
              <a:rPr lang="he-IL" dirty="0"/>
              <a:t>נדרש </a:t>
            </a:r>
            <a:r>
              <a:rPr lang="en-US" dirty="0"/>
              <a:t>route</a:t>
            </a:r>
            <a:r>
              <a:rPr lang="he-IL" dirty="0"/>
              <a:t> חדש בשם </a:t>
            </a:r>
            <a:r>
              <a:rPr lang="en-US" dirty="0"/>
              <a:t>/product</a:t>
            </a:r>
            <a:r>
              <a:rPr lang="he-IL" dirty="0"/>
              <a:t> שמקבלת מק״ט של מוצר.</a:t>
            </a:r>
          </a:p>
          <a:p>
            <a:pPr lvl="1" algn="r" rtl="1"/>
            <a:r>
              <a:rPr lang="he-IL" dirty="0"/>
              <a:t>ה-</a:t>
            </a:r>
            <a:r>
              <a:rPr lang="en-US" dirty="0"/>
              <a:t>route</a:t>
            </a:r>
            <a:r>
              <a:rPr lang="he-IL" dirty="0"/>
              <a:t> החדש מפנה ל-</a:t>
            </a:r>
            <a:r>
              <a:rPr lang="en-US" dirty="0"/>
              <a:t>route</a:t>
            </a:r>
            <a:r>
              <a:rPr lang="he-IL" dirty="0"/>
              <a:t> הקיים </a:t>
            </a:r>
            <a:r>
              <a:rPr lang="en-US" dirty="0"/>
              <a:t>/product</a:t>
            </a:r>
            <a:r>
              <a:rPr lang="he-IL" dirty="0"/>
              <a:t> ומעביר אליו את מק״ט המוצר שהוא מקבל.</a:t>
            </a:r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AD393-69C5-B948-8525-B94E9CF622D4}"/>
              </a:ext>
            </a:extLst>
          </p:cNvPr>
          <p:cNvSpPr txBox="1"/>
          <p:nvPr/>
        </p:nvSpPr>
        <p:spPr>
          <a:xfrm>
            <a:off x="0" y="6363091"/>
            <a:ext cx="691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https://exploreflask.com/en/latest/views.html#url-converters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81446-4BB5-6E47-9071-F5456F129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3" y="4172976"/>
            <a:ext cx="5283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EDBF-792B-664C-8CCF-E7BABE14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המחלקה </a:t>
            </a:r>
            <a:r>
              <a:rPr lang="en-US" dirty="0"/>
              <a:t>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CA4B2-FB15-6D45-B949-A0C70D546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המחלקה שמופע שלה הוא </a:t>
            </a:r>
            <a:r>
              <a:rPr lang="en-US" dirty="0"/>
              <a:t>WSGI</a:t>
            </a:r>
            <a:r>
              <a:rPr lang="he-IL" dirty="0"/>
              <a:t> – כלומר המופע מקבל את כל הקשות מהשרת, למטרת עיבוד והחזרת תגובה.</a:t>
            </a:r>
          </a:p>
          <a:p>
            <a:pPr algn="r" rtl="1"/>
            <a:r>
              <a:rPr lang="he-IL" dirty="0"/>
              <a:t>יכולים להיות מספר מופעים של </a:t>
            </a:r>
            <a:r>
              <a:rPr lang="en-US" dirty="0"/>
              <a:t>Flask</a:t>
            </a:r>
            <a:r>
              <a:rPr lang="he-IL" dirty="0"/>
              <a:t>, אנו נכתוב אותו באופן חד-פעמי בקובץ אחד בלבד </a:t>
            </a:r>
          </a:p>
          <a:p>
            <a:pPr algn="r" rtl="1"/>
            <a:r>
              <a:rPr lang="he-IL" dirty="0"/>
              <a:t>ביצירת מופע </a:t>
            </a:r>
            <a:r>
              <a:rPr lang="en-US" dirty="0"/>
              <a:t>Flask()</a:t>
            </a:r>
            <a:r>
              <a:rPr lang="he-IL" dirty="0"/>
              <a:t> יש להעביר פרמטר שזהו שם מזהה לאפליקציה שלנו שמשמש לזיהוי משאבים (קבצים) במחשב. בקורס נשאיר את המשתנה המיוחד </a:t>
            </a:r>
            <a:r>
              <a:rPr lang="en-US" dirty="0"/>
              <a:t>__name__</a:t>
            </a:r>
            <a:r>
              <a:rPr lang="he-IL" dirty="0"/>
              <a:t> שמאותחל אוטומטית בשם החבילה שאנו מריצים.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0AF8C-C4E3-9C45-B01E-950925DA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7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435727-DE7D-AA48-AE6F-880977C80849}"/>
              </a:ext>
            </a:extLst>
          </p:cNvPr>
          <p:cNvSpPr/>
          <p:nvPr/>
        </p:nvSpPr>
        <p:spPr>
          <a:xfrm>
            <a:off x="2371241" y="2045776"/>
            <a:ext cx="9283484" cy="44480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F869D-EA01-E646-8C0F-8D453E21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07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E4C9C-EC7C-D64C-B9CC-D7EF23470E26}"/>
              </a:ext>
            </a:extLst>
          </p:cNvPr>
          <p:cNvSpPr txBox="1"/>
          <p:nvPr/>
        </p:nvSpPr>
        <p:spPr>
          <a:xfrm>
            <a:off x="7189234" y="1866024"/>
            <a:ext cx="387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Response</a:t>
            </a:r>
            <a:r>
              <a:rPr lang="he-IL" dirty="0"/>
              <a:t> עם </a:t>
            </a:r>
            <a:r>
              <a:rPr lang="en-US" dirty="0"/>
              <a:t>REST &amp; </a:t>
            </a:r>
            <a:r>
              <a:rPr lang="en-US" dirty="0" err="1"/>
              <a:t>jsonify</a:t>
            </a:r>
            <a:endParaRPr lang="en-US" dirty="0"/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קבלת נתונים ב-</a:t>
            </a:r>
            <a:r>
              <a:rPr lang="en-US" dirty="0"/>
              <a:t>POST/PUT/DELETE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ABD0-8958-C44D-9EEA-509BC68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AC7C7-EB94-3541-8025-6FE46B20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9189"/>
            <a:ext cx="6132342" cy="32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8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Response</a:t>
            </a:r>
            <a:r>
              <a:rPr lang="he-IL" dirty="0"/>
              <a:t> עם </a:t>
            </a:r>
            <a:r>
              <a:rPr lang="en-US" dirty="0"/>
              <a:t>REST &amp; </a:t>
            </a:r>
            <a:r>
              <a:rPr lang="en-US" dirty="0" err="1"/>
              <a:t>jsonify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בקריאה ל-</a:t>
            </a:r>
            <a:r>
              <a:rPr lang="en-US" dirty="0"/>
              <a:t>endpoint</a:t>
            </a:r>
            <a:r>
              <a:rPr lang="he-IL" dirty="0"/>
              <a:t> של משאב </a:t>
            </a:r>
            <a:r>
              <a:rPr lang="en-US" dirty="0"/>
              <a:t>REST</a:t>
            </a:r>
            <a:r>
              <a:rPr lang="he-IL" dirty="0"/>
              <a:t> נהוג להחזיר אובייקט </a:t>
            </a:r>
            <a:r>
              <a:rPr lang="en-US" dirty="0"/>
              <a:t>JSON</a:t>
            </a:r>
            <a:r>
              <a:rPr lang="he-IL" dirty="0"/>
              <a:t> בתגובה.</a:t>
            </a:r>
          </a:p>
          <a:p>
            <a:pPr algn="r" rtl="1"/>
            <a:r>
              <a:rPr lang="en-US" dirty="0"/>
              <a:t>JSON</a:t>
            </a:r>
            <a:r>
              <a:rPr lang="he-IL" dirty="0"/>
              <a:t> – מבנה נתונים שהמפתחות והערכים שלו לבחירתנו.</a:t>
            </a:r>
          </a:p>
          <a:p>
            <a:pPr lvl="1" algn="r" rtl="1"/>
            <a:r>
              <a:rPr lang="he-IL" dirty="0"/>
              <a:t>בתגובה – חשוב שהמבנה יהיה בצורה אחידה ככל הניתן בין ה-</a:t>
            </a:r>
            <a:r>
              <a:rPr lang="en-US" dirty="0"/>
              <a:t>endpoints</a:t>
            </a:r>
            <a:r>
              <a:rPr lang="he-IL" dirty="0"/>
              <a:t> השונים.</a:t>
            </a:r>
          </a:p>
          <a:p>
            <a:pPr lvl="1" algn="r" rtl="1"/>
            <a:r>
              <a:rPr lang="he-IL" dirty="0"/>
              <a:t>למשל – עבור הבקשה ל-</a:t>
            </a:r>
            <a:r>
              <a:rPr lang="en-US" dirty="0"/>
              <a:t>/users</a:t>
            </a:r>
            <a:r>
              <a:rPr lang="he-IL" dirty="0"/>
              <a:t> נוכל להחזיר מבני נתונים כמו אלו:</a:t>
            </a:r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EE4FA-F291-F34F-A110-35D1D6BA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7" y="5153889"/>
            <a:ext cx="3240943" cy="1177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DC43A-6A99-0642-8AEC-5AC404DF0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1" y="5382138"/>
            <a:ext cx="3530600" cy="96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DE4820-C12C-E943-9979-04FC5185A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1" y="5149074"/>
            <a:ext cx="3530600" cy="11982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A6110-5CE0-5B4C-A322-6D55F2D7198D}"/>
              </a:ext>
            </a:extLst>
          </p:cNvPr>
          <p:cNvSpPr txBox="1"/>
          <p:nvPr/>
        </p:nvSpPr>
        <p:spPr>
          <a:xfrm>
            <a:off x="40656" y="4723368"/>
            <a:ext cx="38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Example 1: For successful 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B9DCE-B95C-BB43-AA2D-B0F1E60180FB}"/>
              </a:ext>
            </a:extLst>
          </p:cNvPr>
          <p:cNvSpPr txBox="1"/>
          <p:nvPr/>
        </p:nvSpPr>
        <p:spPr>
          <a:xfrm>
            <a:off x="7316904" y="4695539"/>
            <a:ext cx="38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Example 3: For successful 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AB295D-9720-9047-B2BA-007C42447415}"/>
              </a:ext>
            </a:extLst>
          </p:cNvPr>
          <p:cNvSpPr txBox="1"/>
          <p:nvPr/>
        </p:nvSpPr>
        <p:spPr>
          <a:xfrm>
            <a:off x="3888795" y="4720298"/>
            <a:ext cx="33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Example 2: For failed request</a:t>
            </a:r>
          </a:p>
        </p:txBody>
      </p:sp>
    </p:spTree>
    <p:extLst>
      <p:ext uri="{BB962C8B-B14F-4D97-AF65-F5344CB8AC3E}">
        <p14:creationId xmlns:p14="http://schemas.microsoft.com/office/powerpoint/2010/main" val="13394434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Response</a:t>
            </a:r>
            <a:r>
              <a:rPr lang="he-IL" dirty="0"/>
              <a:t> עם </a:t>
            </a:r>
            <a:r>
              <a:rPr lang="en-US" dirty="0"/>
              <a:t>REST &amp; </a:t>
            </a:r>
            <a:r>
              <a:rPr lang="en-US" dirty="0" err="1"/>
              <a:t>jsonify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בתקשורת בין צד לקוח לצד השרת הנתונים עוברים כמחרוזת ולא כאובייקטים. למשל:</a:t>
            </a:r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r>
              <a:rPr lang="he-IL" dirty="0"/>
              <a:t>לכן, כשברצוננו להעביר נתון כלשהו בתגובה לבקשת </a:t>
            </a:r>
            <a:r>
              <a:rPr lang="en-US" dirty="0"/>
              <a:t>endpoint</a:t>
            </a:r>
            <a:r>
              <a:rPr lang="he-IL" dirty="0"/>
              <a:t> עלינו להשתמש בחבילה </a:t>
            </a:r>
            <a:r>
              <a:rPr lang="en-US" dirty="0" err="1"/>
              <a:t>jsonify</a:t>
            </a:r>
            <a:r>
              <a:rPr lang="he-IL" dirty="0"/>
              <a:t> שממירה את הנתונים למחרוזות ועוטפת את התגובה במידע חיוני נוסף.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008EEF-EF64-9D42-921F-765F06B8B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13030"/>
              </p:ext>
            </p:extLst>
          </p:nvPr>
        </p:nvGraphicFramePr>
        <p:xfrm>
          <a:off x="838198" y="3181512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4825553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33309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{ id: 1, </a:t>
                      </a:r>
                      <a:r>
                        <a:rPr lang="en-US" dirty="0" err="1"/>
                        <a:t>first_name</a:t>
                      </a:r>
                      <a:r>
                        <a:rPr lang="en-US" dirty="0"/>
                        <a:t>: ‘Ariel’, …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“{ ‘id’: 1, ‘</a:t>
                      </a:r>
                      <a:r>
                        <a:rPr lang="en-US" dirty="0" err="1"/>
                        <a:t>first_name</a:t>
                      </a:r>
                      <a:r>
                        <a:rPr lang="en-US" dirty="0"/>
                        <a:t>’: ‘Ariel’, … }”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714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[ ‘Basketball’, ‘Football’, ‘Music’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“[ ‘Basketball’, ‘Football’, ‘Music’ ]”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0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‘Hello World’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‘Hello World’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62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0866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Response</a:t>
            </a:r>
            <a:r>
              <a:rPr lang="he-IL" dirty="0"/>
              <a:t> עם </a:t>
            </a:r>
            <a:r>
              <a:rPr lang="en-US" dirty="0"/>
              <a:t>REST &amp; </a:t>
            </a:r>
            <a:r>
              <a:rPr lang="en-US" dirty="0" err="1"/>
              <a:t>jsonify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כדי להחזיר נתונים לבקשת </a:t>
            </a:r>
            <a:r>
              <a:rPr lang="en-US" dirty="0"/>
              <a:t>endpoint</a:t>
            </a:r>
            <a:r>
              <a:rPr lang="he-IL" dirty="0"/>
              <a:t> צריכים:</a:t>
            </a:r>
          </a:p>
          <a:p>
            <a:pPr lvl="1" algn="r" rtl="1"/>
            <a:r>
              <a:rPr lang="he-IL" dirty="0"/>
              <a:t>לייבא את החבילה </a:t>
            </a:r>
            <a:r>
              <a:rPr lang="en-US" dirty="0" err="1"/>
              <a:t>jsonify</a:t>
            </a:r>
            <a:r>
              <a:rPr lang="he-IL" dirty="0"/>
              <a:t> מ-</a:t>
            </a:r>
            <a:r>
              <a:rPr lang="en-US" dirty="0"/>
              <a:t>flask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לבנות את מבנה הנתונים המיועד להחזרה (</a:t>
            </a:r>
            <a:r>
              <a:rPr lang="en-US" dirty="0"/>
              <a:t>data</a:t>
            </a:r>
            <a:r>
              <a:rPr lang="he-IL" dirty="0"/>
              <a:t>)</a:t>
            </a:r>
          </a:p>
          <a:p>
            <a:pPr lvl="1" algn="r" rtl="1"/>
            <a:r>
              <a:rPr lang="he-IL" dirty="0"/>
              <a:t>להחזיר (</a:t>
            </a:r>
            <a:r>
              <a:rPr lang="en-US" dirty="0"/>
              <a:t>data</a:t>
            </a:r>
            <a:r>
              <a:rPr lang="he-IL" dirty="0"/>
              <a:t>)</a:t>
            </a:r>
            <a:r>
              <a:rPr lang="en-US" dirty="0" err="1"/>
              <a:t>jsonify</a:t>
            </a:r>
            <a:r>
              <a:rPr lang="he-IL" dirty="0"/>
              <a:t>...</a:t>
            </a:r>
          </a:p>
          <a:p>
            <a:pPr lvl="1" algn="r" rtl="1"/>
            <a:r>
              <a:rPr lang="he-IL" dirty="0"/>
              <a:t>... וכדי להתחשב במקרה שמשהו נכשל בדרך...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3117BB-E524-7641-A050-B4E779D5B9EC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92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Response</a:t>
            </a:r>
            <a:r>
              <a:rPr lang="he-IL" dirty="0"/>
              <a:t> עם </a:t>
            </a:r>
            <a:r>
              <a:rPr lang="en-US" dirty="0"/>
              <a:t>REST &amp; </a:t>
            </a:r>
            <a:r>
              <a:rPr lang="en-US" dirty="0" err="1"/>
              <a:t>jsonify</a:t>
            </a:r>
            <a:r>
              <a:rPr lang="he-IL" dirty="0"/>
              <a:t> – מיפוי נתונים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כדי להחזיר בתגובה לבקשה נתונים מרובים בדרך שבה המפתחות יהיו כשמות של השדות שבטבלאות יש צורך לבצע את </a:t>
            </a:r>
            <a:r>
              <a:rPr lang="he-IL" dirty="0">
                <a:highlight>
                  <a:srgbClr val="FFFF00"/>
                </a:highlight>
              </a:rPr>
              <a:t>השורה המודגשת </a:t>
            </a:r>
            <a:r>
              <a:rPr lang="he-IL" dirty="0"/>
              <a:t>לפני החזרת התשובה</a:t>
            </a:r>
          </a:p>
          <a:p>
            <a:pPr marL="0" indent="0">
              <a:buNone/>
            </a:pPr>
            <a:r>
              <a:rPr lang="en-US" dirty="0" err="1"/>
              <a:t>query_result</a:t>
            </a:r>
            <a:r>
              <a:rPr lang="en-US" dirty="0"/>
              <a:t> = </a:t>
            </a:r>
            <a:r>
              <a:rPr lang="en-US" dirty="0" err="1"/>
              <a:t>dbManager.fetch</a:t>
            </a:r>
            <a:r>
              <a:rPr lang="en-US" dirty="0"/>
              <a:t>(‘SELECT * FROM users’)</a:t>
            </a:r>
          </a:p>
          <a:p>
            <a:pPr marL="0" indent="0" algn="l">
              <a:buNone/>
            </a:pPr>
            <a:r>
              <a:rPr lang="en-US" dirty="0">
                <a:highlight>
                  <a:srgbClr val="FFFF00"/>
                </a:highlight>
              </a:rPr>
              <a:t>data = list(map(lambda row: row._</a:t>
            </a:r>
            <a:r>
              <a:rPr lang="en-US" dirty="0" err="1">
                <a:highlight>
                  <a:srgbClr val="FFFF00"/>
                </a:highlight>
              </a:rPr>
              <a:t>asdict</a:t>
            </a:r>
            <a:r>
              <a:rPr lang="en-US" dirty="0">
                <a:highlight>
                  <a:srgbClr val="FFFF00"/>
                </a:highlight>
              </a:rPr>
              <a:t>(), </a:t>
            </a:r>
            <a:r>
              <a:rPr lang="en-US" dirty="0" err="1">
                <a:highlight>
                  <a:srgbClr val="FFFF00"/>
                </a:highlight>
              </a:rPr>
              <a:t>query_result</a:t>
            </a:r>
            <a:r>
              <a:rPr lang="en-US" dirty="0">
                <a:highlight>
                  <a:srgbClr val="FFFF00"/>
                </a:highlight>
              </a:rPr>
              <a:t>))</a:t>
            </a:r>
            <a:endParaRPr lang="he-IL" dirty="0">
              <a:highlight>
                <a:srgbClr val="FFFF00"/>
              </a:highlight>
            </a:endParaRP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3117BB-E524-7641-A050-B4E779D5B9EC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242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435727-DE7D-AA48-AE6F-880977C80849}"/>
              </a:ext>
            </a:extLst>
          </p:cNvPr>
          <p:cNvSpPr/>
          <p:nvPr/>
        </p:nvSpPr>
        <p:spPr>
          <a:xfrm>
            <a:off x="2371241" y="2045776"/>
            <a:ext cx="9283484" cy="44480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F869D-EA01-E646-8C0F-8D453E21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704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מה הלאה?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רוצים עוד!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518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ללמוד ללמוד ללמוד... ולעבוד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129" y="2011679"/>
            <a:ext cx="5923672" cy="4046221"/>
          </a:xfrm>
        </p:spPr>
        <p:txBody>
          <a:bodyPr>
            <a:normAutofit fontScale="92500"/>
          </a:bodyPr>
          <a:lstStyle/>
          <a:p>
            <a:pPr algn="r" rtl="1"/>
            <a:r>
              <a:rPr lang="he-IL" dirty="0"/>
              <a:t>ללמוד את החומר שדילגנו/לא למדנו/ לא הכרנו, מהנושאים שבהם אתם מתעניינים:</a:t>
            </a:r>
          </a:p>
          <a:p>
            <a:pPr lvl="1" algn="r" rtl="1"/>
            <a:r>
              <a:rPr lang="en-US" dirty="0"/>
              <a:t>UI/UX</a:t>
            </a:r>
          </a:p>
          <a:p>
            <a:pPr lvl="1" algn="r" rtl="1"/>
            <a:r>
              <a:rPr lang="he-IL" dirty="0"/>
              <a:t>ניתוח, עיצוב, אפיון</a:t>
            </a:r>
          </a:p>
          <a:p>
            <a:pPr lvl="1" algn="r" rtl="1"/>
            <a:r>
              <a:rPr lang="en-US" dirty="0"/>
              <a:t>SQL</a:t>
            </a:r>
            <a:r>
              <a:rPr lang="he-IL" dirty="0"/>
              <a:t> ובסיסי נתונים</a:t>
            </a:r>
          </a:p>
          <a:p>
            <a:pPr lvl="1" algn="r" rtl="1"/>
            <a:r>
              <a:rPr lang="en-US" dirty="0"/>
              <a:t>WEB</a:t>
            </a:r>
            <a:r>
              <a:rPr lang="he-IL" dirty="0"/>
              <a:t> (</a:t>
            </a:r>
            <a:r>
              <a:rPr lang="en-US" dirty="0"/>
              <a:t>HTML, CSS, JS</a:t>
            </a:r>
            <a:r>
              <a:rPr lang="he-IL" dirty="0"/>
              <a:t>)</a:t>
            </a:r>
          </a:p>
          <a:p>
            <a:pPr algn="r" rtl="1"/>
            <a:r>
              <a:rPr lang="he-IL" dirty="0"/>
              <a:t>ללמוד את הטכנולוגיות החדשות בכל אחד מנשאים אלו</a:t>
            </a:r>
          </a:p>
          <a:p>
            <a:pPr algn="r" rtl="1"/>
            <a:r>
              <a:rPr lang="he-IL" dirty="0"/>
              <a:t>להתחיל לעבוד בתחום...!</a:t>
            </a:r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ACC23-1D50-1448-89A9-BB4E5BD5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63" y="2481433"/>
            <a:ext cx="5158366" cy="35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727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רוצים עוד!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82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@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שורת קוד שמתחילה ב-@ נקראת </a:t>
            </a:r>
            <a:r>
              <a:rPr lang="en-US" dirty="0"/>
              <a:t>Decorator</a:t>
            </a:r>
            <a:r>
              <a:rPr lang="he-IL" dirty="0"/>
              <a:t>. ה-</a:t>
            </a:r>
            <a:r>
              <a:rPr lang="en-US" dirty="0"/>
              <a:t>Decorator</a:t>
            </a:r>
            <a:r>
              <a:rPr lang="he-IL" dirty="0"/>
              <a:t> מגדיר פונקציונליות </a:t>
            </a:r>
            <a:r>
              <a:rPr lang="he-IL" dirty="0" err="1"/>
              <a:t>מסויימת</a:t>
            </a:r>
            <a:r>
              <a:rPr lang="he-IL" dirty="0"/>
              <a:t> לפונקציה העוקבת לו. קיימים </a:t>
            </a:r>
            <a:r>
              <a:rPr lang="en-US" dirty="0"/>
              <a:t>Decorators</a:t>
            </a:r>
            <a:r>
              <a:rPr lang="he-IL" dirty="0"/>
              <a:t> שונים.</a:t>
            </a:r>
          </a:p>
          <a:p>
            <a:pPr algn="r" rtl="1"/>
            <a:r>
              <a:rPr lang="en-US" dirty="0"/>
              <a:t>@</a:t>
            </a:r>
            <a:r>
              <a:rPr lang="en-US" dirty="0" err="1"/>
              <a:t>app.route</a:t>
            </a:r>
            <a:endParaRPr lang="en-US" dirty="0"/>
          </a:p>
          <a:p>
            <a:pPr lvl="1" algn="r" rtl="1"/>
            <a:r>
              <a:rPr lang="en-US" dirty="0"/>
              <a:t>Decorator</a:t>
            </a:r>
            <a:r>
              <a:rPr lang="he-IL" dirty="0"/>
              <a:t> שנקרא </a:t>
            </a:r>
            <a:r>
              <a:rPr lang="en-US" dirty="0"/>
              <a:t>route()</a:t>
            </a:r>
            <a:r>
              <a:rPr lang="he-IL" dirty="0"/>
              <a:t> מקבל מחרוזת שמתארת את ה-</a:t>
            </a:r>
            <a:r>
              <a:rPr lang="en-US" dirty="0"/>
              <a:t>route</a:t>
            </a:r>
            <a:r>
              <a:rPr lang="he-IL" dirty="0"/>
              <a:t> המבוקש ובתגובה מריץ את הפונקציה שכתובה מיד אחריו. שם הפונקציה חייב להיות </a:t>
            </a:r>
            <a:r>
              <a:rPr lang="he-IL" b="1" dirty="0"/>
              <a:t>ייחודי</a:t>
            </a:r>
            <a:r>
              <a:rPr lang="he-IL" dirty="0"/>
              <a:t> בקובץ </a:t>
            </a:r>
            <a:r>
              <a:rPr lang="en-US" dirty="0" err="1"/>
              <a:t>app.py</a:t>
            </a:r>
            <a:r>
              <a:rPr lang="he-IL" dirty="0"/>
              <a:t>.</a:t>
            </a:r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0F2B4-144D-D94C-836C-BE44C6F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846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CSS-SASS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en-US" dirty="0"/>
              <a:t>SASS – Syntactically Awesome Style Sheets</a:t>
            </a:r>
          </a:p>
          <a:p>
            <a:pPr lvl="1" algn="r" rtl="1"/>
            <a:r>
              <a:rPr lang="he-IL" dirty="0"/>
              <a:t>שייך לקטגוריית </a:t>
            </a:r>
            <a:r>
              <a:rPr lang="en-US" dirty="0"/>
              <a:t>CSS Preprocessors</a:t>
            </a:r>
            <a:r>
              <a:rPr lang="he-IL" dirty="0"/>
              <a:t> – קוד ה-</a:t>
            </a:r>
            <a:r>
              <a:rPr lang="en-US" dirty="0"/>
              <a:t>SASS</a:t>
            </a:r>
            <a:r>
              <a:rPr lang="he-IL" dirty="0"/>
              <a:t> עובר עיבוד והופך לקוד </a:t>
            </a:r>
            <a:r>
              <a:rPr lang="en-US" dirty="0"/>
              <a:t>CSS</a:t>
            </a:r>
          </a:p>
          <a:p>
            <a:pPr lvl="1" algn="r" rtl="1"/>
            <a:r>
              <a:rPr lang="he-IL" dirty="0"/>
              <a:t>מספיק יכולות שימושיות מעבר ל-</a:t>
            </a:r>
            <a:r>
              <a:rPr lang="en-US" dirty="0"/>
              <a:t>CSS</a:t>
            </a:r>
            <a:endParaRPr lang="he-IL" dirty="0"/>
          </a:p>
          <a:p>
            <a:pPr lvl="1" algn="r" rtl="1"/>
            <a:r>
              <a:rPr lang="he-IL" dirty="0"/>
              <a:t>לא קשור לטעינה של הדף (מלבד קבצי ה-</a:t>
            </a:r>
            <a:r>
              <a:rPr lang="en-US" dirty="0"/>
              <a:t>CSS</a:t>
            </a:r>
            <a:r>
              <a:rPr lang="he-IL" dirty="0"/>
              <a:t> שנוצרים </a:t>
            </a:r>
            <a:r>
              <a:rPr lang="he-IL" dirty="0" err="1"/>
              <a:t>במילא</a:t>
            </a:r>
            <a:r>
              <a:rPr lang="he-IL" dirty="0"/>
              <a:t>)</a:t>
            </a:r>
          </a:p>
          <a:p>
            <a:pPr lvl="1" algn="r" rtl="1"/>
            <a:r>
              <a:rPr lang="he-IL" dirty="0"/>
              <a:t>נפוץ מאוד בתעשייה, אך עתידו בסימן שאלה...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C0CE-A23D-604B-B109-0974AF8BAC2F}"/>
              </a:ext>
            </a:extLst>
          </p:cNvPr>
          <p:cNvSpPr txBox="1"/>
          <p:nvPr/>
        </p:nvSpPr>
        <p:spPr>
          <a:xfrm>
            <a:off x="168812" y="635424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https://sass-lang.com/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665A2-DF95-9A4F-8589-3F5431B7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2" y="4270117"/>
            <a:ext cx="4135177" cy="20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374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רוצים עוד!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JavaScript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 fontScale="70000" lnSpcReduction="20000"/>
          </a:bodyPr>
          <a:lstStyle/>
          <a:p>
            <a:pPr algn="r" rtl="1"/>
            <a:r>
              <a:rPr lang="en-US" dirty="0"/>
              <a:t>jQuery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קל ללמידה ביחס לאפשרויות אחרות</a:t>
            </a:r>
          </a:p>
          <a:p>
            <a:pPr lvl="1" algn="r" rtl="1"/>
            <a:r>
              <a:rPr lang="he-IL" dirty="0"/>
              <a:t>מפשט את הכתיבה והשימוש ב-</a:t>
            </a:r>
            <a:r>
              <a:rPr lang="en-US" dirty="0" err="1"/>
              <a:t>javascript</a:t>
            </a:r>
            <a:endParaRPr lang="he-IL" dirty="0"/>
          </a:p>
          <a:p>
            <a:pPr lvl="1" algn="r" rtl="1"/>
            <a:r>
              <a:rPr lang="he-IL" dirty="0"/>
              <a:t>פחות יעיל מ-</a:t>
            </a:r>
            <a:r>
              <a:rPr lang="en-US" dirty="0"/>
              <a:t>Vanilla JS</a:t>
            </a:r>
            <a:r>
              <a:rPr lang="he-IL" dirty="0"/>
              <a:t> בחלק מהמקרים</a:t>
            </a:r>
          </a:p>
          <a:p>
            <a:pPr lvl="1" algn="r" rtl="1"/>
            <a:r>
              <a:rPr lang="he-IL" dirty="0"/>
              <a:t>נפוץ מאוד, ומאוד נדרש (לכן חובה ללמוד ולהכיר...)</a:t>
            </a:r>
          </a:p>
          <a:p>
            <a:pPr algn="r" rtl="1"/>
            <a:r>
              <a:rPr lang="en-US" dirty="0"/>
              <a:t>Angular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נכתב על ידי עובד של </a:t>
            </a:r>
            <a:r>
              <a:rPr lang="en-US" dirty="0"/>
              <a:t>Google</a:t>
            </a:r>
            <a:endParaRPr lang="he-IL" dirty="0"/>
          </a:p>
          <a:p>
            <a:pPr lvl="1" algn="r" rtl="1"/>
            <a:r>
              <a:rPr lang="he-IL" dirty="0"/>
              <a:t>נפוץ, מתאים לאפליקציות </a:t>
            </a:r>
            <a:r>
              <a:rPr lang="en-US" dirty="0"/>
              <a:t>WEB</a:t>
            </a:r>
            <a:r>
              <a:rPr lang="he-IL" dirty="0"/>
              <a:t> גדולות</a:t>
            </a:r>
          </a:p>
          <a:p>
            <a:pPr algn="r" rtl="1"/>
            <a:r>
              <a:rPr lang="en-US" dirty="0"/>
              <a:t>React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נכתב על-ידי עובד של </a:t>
            </a:r>
            <a:r>
              <a:rPr lang="en-US" dirty="0"/>
              <a:t>Facebook</a:t>
            </a:r>
            <a:endParaRPr lang="he-IL" dirty="0"/>
          </a:p>
          <a:p>
            <a:pPr lvl="1" algn="r" rtl="1"/>
            <a:r>
              <a:rPr lang="he-IL" dirty="0"/>
              <a:t>מוכר ונפוץ, בשימוש שהולך וגדל</a:t>
            </a:r>
          </a:p>
          <a:p>
            <a:pPr lvl="1" algn="r" rtl="1"/>
            <a:r>
              <a:rPr lang="he-IL" dirty="0"/>
              <a:t>נשען על </a:t>
            </a:r>
            <a:r>
              <a:rPr lang="en-US" dirty="0"/>
              <a:t>DOM</a:t>
            </a:r>
            <a:r>
              <a:rPr lang="he-IL" dirty="0"/>
              <a:t> </a:t>
            </a:r>
            <a:r>
              <a:rPr lang="en-US" dirty="0"/>
              <a:t>Shadow</a:t>
            </a:r>
            <a:endParaRPr lang="he-IL" dirty="0"/>
          </a:p>
          <a:p>
            <a:pPr algn="r" rtl="1"/>
            <a:r>
              <a:rPr lang="en-US" dirty="0" err="1"/>
              <a:t>Vue.js</a:t>
            </a:r>
            <a:r>
              <a:rPr lang="he-IL" dirty="0"/>
              <a:t>, ואחרים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AC808-8904-C24F-B43A-E122B0D9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578"/>
            <a:ext cx="4589195" cy="25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90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JavaScript Web 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en-US" dirty="0"/>
              <a:t>JavaScript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שפת סקריפטים שהיא </a:t>
            </a:r>
            <a:r>
              <a:rPr lang="en-US" dirty="0"/>
              <a:t>Single-Threaded</a:t>
            </a:r>
            <a:r>
              <a:rPr lang="he-IL" dirty="0"/>
              <a:t>, בכל זמן רץ </a:t>
            </a:r>
            <a:r>
              <a:rPr lang="en-US" dirty="0"/>
              <a:t>Thread</a:t>
            </a:r>
            <a:endParaRPr lang="he-IL" dirty="0"/>
          </a:p>
          <a:p>
            <a:pPr lvl="1" algn="r" rtl="1"/>
            <a:r>
              <a:rPr lang="he-IL" dirty="0"/>
              <a:t>המנוע עובר משורה לשורה וקופץ מפונקציה לפונקציה ובחזרה</a:t>
            </a:r>
          </a:p>
          <a:p>
            <a:pPr algn="r" rtl="1"/>
            <a:r>
              <a:rPr lang="en-US" dirty="0"/>
              <a:t>Web Workers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מאפשרים להפוך את </a:t>
            </a:r>
            <a:r>
              <a:rPr lang="en-US" dirty="0"/>
              <a:t>JS</a:t>
            </a:r>
            <a:r>
              <a:rPr lang="he-IL" dirty="0"/>
              <a:t> ל-</a:t>
            </a:r>
            <a:r>
              <a:rPr lang="en-US" dirty="0"/>
              <a:t>Multi-Threaded</a:t>
            </a:r>
            <a:r>
              <a:rPr lang="he-IL" dirty="0"/>
              <a:t> על-ידי הרצת קוד ברקע</a:t>
            </a:r>
          </a:p>
          <a:p>
            <a:pPr lvl="1" algn="r" rtl="1"/>
            <a:r>
              <a:rPr lang="he-IL" dirty="0"/>
              <a:t>ה-</a:t>
            </a:r>
            <a:r>
              <a:rPr lang="en-US" dirty="0"/>
              <a:t>Thread</a:t>
            </a:r>
            <a:r>
              <a:rPr lang="he-IL" dirty="0"/>
              <a:t> הראשי של </a:t>
            </a:r>
            <a:r>
              <a:rPr lang="en-US" dirty="0"/>
              <a:t>JS</a:t>
            </a:r>
            <a:r>
              <a:rPr lang="he-IL" dirty="0"/>
              <a:t> מניע את ה-</a:t>
            </a:r>
            <a:r>
              <a:rPr lang="en-US" dirty="0"/>
              <a:t>Web Workers</a:t>
            </a:r>
            <a:r>
              <a:rPr lang="he-IL" dirty="0"/>
              <a:t> שפועלים באופן א-סינכרוני</a:t>
            </a:r>
          </a:p>
          <a:p>
            <a:pPr lvl="1" algn="r" rtl="1"/>
            <a:r>
              <a:rPr lang="he-IL" dirty="0"/>
              <a:t>חוסכים זמן ריצה, מונעים הקפאה של ה-</a:t>
            </a:r>
            <a:r>
              <a:rPr lang="en-US" dirty="0"/>
              <a:t>Thread</a:t>
            </a:r>
            <a:r>
              <a:rPr lang="he-IL" dirty="0"/>
              <a:t> הראשי לטובת ביצוע משימות </a:t>
            </a:r>
            <a:r>
              <a:rPr lang="en-US" dirty="0"/>
              <a:t>UX</a:t>
            </a:r>
            <a:endParaRPr lang="he-IL" dirty="0"/>
          </a:p>
          <a:p>
            <a:pPr lvl="1" algn="r" rtl="1"/>
            <a:r>
              <a:rPr lang="he-IL" dirty="0"/>
              <a:t>בסיום פעולתם הם מחזירים תשובה ל-</a:t>
            </a:r>
            <a:r>
              <a:rPr lang="en-US" dirty="0"/>
              <a:t>Thread</a:t>
            </a:r>
            <a:r>
              <a:rPr lang="he-IL" dirty="0"/>
              <a:t> הראשי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F1041-FF4F-4E4C-A89B-025058E5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1" y="5395912"/>
            <a:ext cx="3402790" cy="12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16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JavaScript Web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3404383"/>
          </a:xfrm>
        </p:spPr>
        <p:txBody>
          <a:bodyPr>
            <a:normAutofit fontScale="85000" lnSpcReduction="10000"/>
          </a:bodyPr>
          <a:lstStyle/>
          <a:p>
            <a:pPr algn="r" rtl="1"/>
            <a:r>
              <a:rPr lang="en-US" dirty="0">
                <a:hlinkClick r:id="rId3"/>
              </a:rPr>
              <a:t>https://developer.mozilla.org/en-US/docs/Web/Web_Components</a:t>
            </a:r>
            <a:endParaRPr lang="en-US" dirty="0"/>
          </a:p>
          <a:p>
            <a:pPr algn="r" rtl="1"/>
            <a:r>
              <a:rPr lang="he-IL" dirty="0"/>
              <a:t>יצירה לאלמנטים מותאמים אישית</a:t>
            </a:r>
          </a:p>
          <a:p>
            <a:pPr lvl="1" algn="r" rtl="1"/>
            <a:r>
              <a:rPr lang="he-IL" dirty="0"/>
              <a:t>מודולרי – מאפשרים למנוע </a:t>
            </a:r>
            <a:r>
              <a:rPr lang="he-IL" dirty="0" err="1"/>
              <a:t>חזרתיות</a:t>
            </a:r>
            <a:endParaRPr lang="he-IL" dirty="0"/>
          </a:p>
          <a:p>
            <a:pPr lvl="1" algn="r" rtl="1"/>
            <a:r>
              <a:rPr lang="en-US" dirty="0"/>
              <a:t>Scalable</a:t>
            </a:r>
            <a:r>
              <a:rPr lang="he-IL" dirty="0"/>
              <a:t> – ניתנים להרחבה ולצמצום ללא הרבה מאמץ</a:t>
            </a:r>
          </a:p>
          <a:p>
            <a:pPr lvl="1" algn="r" rtl="1"/>
            <a:r>
              <a:rPr lang="he-IL" dirty="0"/>
              <a:t>ניתנים לשיתוף עם מפתחים אחרים באמצעות המאגר </a:t>
            </a:r>
            <a:r>
              <a:rPr lang="en-US" dirty="0">
                <a:hlinkClick r:id="rId4"/>
              </a:rPr>
              <a:t>https://www.webcomponents.org/</a:t>
            </a:r>
            <a:endParaRPr lang="he-IL" dirty="0"/>
          </a:p>
          <a:p>
            <a:pPr lvl="1" algn="r" rtl="1"/>
            <a:r>
              <a:rPr lang="he-IL" dirty="0"/>
              <a:t>ישנן מספר דרכים לממש אותם</a:t>
            </a:r>
          </a:p>
          <a:p>
            <a:pPr lvl="1" algn="r" rtl="1"/>
            <a:r>
              <a:rPr lang="he-IL" dirty="0"/>
              <a:t>מצריכים הסתכלות היקפית וחשיבה קדימה</a:t>
            </a:r>
          </a:p>
          <a:p>
            <a:pPr lvl="1" algn="r" rtl="1"/>
            <a:r>
              <a:rPr lang="he-IL" dirty="0"/>
              <a:t>לא עובדים 100% בכל הדפדפנים (צריכים </a:t>
            </a:r>
            <a:r>
              <a:rPr lang="en-US" dirty="0" err="1"/>
              <a:t>Polyfill</a:t>
            </a:r>
            <a:r>
              <a:rPr lang="he-IL" dirty="0"/>
              <a:t>)</a:t>
            </a:r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9BF95-FF7C-144D-BC80-A81D96A80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" y="4355369"/>
            <a:ext cx="5373859" cy="24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161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JavaScript Background 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בעת גלישה, ייתכנו הפרעות בתקשורת או חסימות רשת. בעזרת </a:t>
            </a:r>
            <a:r>
              <a:rPr lang="en-US" dirty="0"/>
              <a:t>Background Sync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פעולות שהתבצעו ברגע החסימה לא הולכות לאיבוד</a:t>
            </a:r>
          </a:p>
          <a:p>
            <a:pPr lvl="1" algn="r" rtl="1"/>
            <a:r>
              <a:rPr lang="he-IL" dirty="0"/>
              <a:t>תוצאת הפעולות והתגובה להן נשמרות ברקע עד שהתקשורת יציבה</a:t>
            </a:r>
          </a:p>
          <a:p>
            <a:pPr lvl="1" algn="r" rtl="1"/>
            <a:r>
              <a:rPr lang="he-IL" dirty="0"/>
              <a:t>עד ייצוב הרשת, מתאפשר לשלוף מידע שמור ממטמון (</a:t>
            </a:r>
            <a:r>
              <a:rPr lang="en-US" dirty="0"/>
              <a:t>cache</a:t>
            </a:r>
            <a:r>
              <a:rPr lang="he-IL" dirty="0"/>
              <a:t>) ולהציג אותו</a:t>
            </a:r>
          </a:p>
          <a:p>
            <a:pPr lvl="1" algn="r" rtl="1"/>
            <a:r>
              <a:rPr lang="he-IL" dirty="0"/>
              <a:t>נוצר במיוחד עבור הגלישה באינטרנט ברכבת ישראל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07B95-71DA-3049-AF3B-3AB02377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8" y="4604287"/>
            <a:ext cx="4234375" cy="21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0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העלאת אתר לאינטרנט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רוצים עוד!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833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העלאת אתר לאינטרנט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 fontScale="85000" lnSpcReduction="20000"/>
          </a:bodyPr>
          <a:lstStyle/>
          <a:p>
            <a:pPr algn="r" rtl="1"/>
            <a:r>
              <a:rPr lang="he-IL" dirty="0"/>
              <a:t>שרת:</a:t>
            </a:r>
          </a:p>
          <a:p>
            <a:pPr lvl="1" algn="r" rtl="1"/>
            <a:r>
              <a:rPr lang="he-IL" dirty="0"/>
              <a:t>האם משותף / ייעודי (מה התקציב? צפי </a:t>
            </a:r>
            <a:r>
              <a:rPr lang="en-US" dirty="0"/>
              <a:t>Traffic</a:t>
            </a:r>
            <a:r>
              <a:rPr lang="he-IL" dirty="0"/>
              <a:t> לאתר? קצב גדילה?)?</a:t>
            </a:r>
          </a:p>
          <a:p>
            <a:pPr lvl="1" algn="r" rtl="1"/>
            <a:r>
              <a:rPr lang="he-IL" dirty="0"/>
              <a:t>מה הספק (ביקורות/המלצות)?</a:t>
            </a:r>
          </a:p>
          <a:p>
            <a:pPr lvl="1" algn="r" rtl="1"/>
            <a:r>
              <a:rPr lang="he-IL" dirty="0"/>
              <a:t>מי מגדיר את הגדרות השרת (אתם/מומחים)?</a:t>
            </a:r>
          </a:p>
          <a:p>
            <a:pPr lvl="1" algn="r" rtl="1"/>
            <a:r>
              <a:rPr lang="he-IL" dirty="0"/>
              <a:t>איפה יאוחסן השרת (פיזית)?</a:t>
            </a:r>
          </a:p>
          <a:p>
            <a:pPr algn="r" rtl="1"/>
            <a:r>
              <a:rPr lang="he-IL" dirty="0"/>
              <a:t>בסיס נתונים:</a:t>
            </a:r>
          </a:p>
          <a:p>
            <a:pPr lvl="1" algn="r" rtl="1"/>
            <a:r>
              <a:rPr lang="en-US" dirty="0"/>
              <a:t>SQL</a:t>
            </a:r>
            <a:r>
              <a:rPr lang="he-IL" dirty="0"/>
              <a:t>? </a:t>
            </a:r>
            <a:r>
              <a:rPr lang="en-US" dirty="0"/>
              <a:t>NO-SQL</a:t>
            </a:r>
            <a:r>
              <a:rPr lang="he-IL" dirty="0"/>
              <a:t>?</a:t>
            </a:r>
          </a:p>
          <a:p>
            <a:pPr lvl="1" algn="r" rtl="1"/>
            <a:r>
              <a:rPr lang="en-US" dirty="0"/>
              <a:t>MySQL/MariaDB/SQL Server/MongoDB…</a:t>
            </a:r>
          </a:p>
          <a:p>
            <a:pPr algn="r" rtl="1"/>
            <a:r>
              <a:rPr lang="he-IL" dirty="0"/>
              <a:t>שם המתחם:</a:t>
            </a:r>
          </a:p>
          <a:p>
            <a:pPr lvl="1" algn="r" rtl="1"/>
            <a:r>
              <a:rPr lang="he-IL" dirty="0"/>
              <a:t>מה שם האתר (חשוב ביותר!!! ראייה לרחוק)?</a:t>
            </a:r>
          </a:p>
          <a:p>
            <a:pPr lvl="1" algn="r" rtl="1"/>
            <a:r>
              <a:rPr lang="he-IL" dirty="0"/>
              <a:t>מי הספק (</a:t>
            </a:r>
            <a:r>
              <a:rPr lang="en-US" dirty="0"/>
              <a:t>GoDaddy/</a:t>
            </a:r>
            <a:r>
              <a:rPr lang="en-US" dirty="0" err="1"/>
              <a:t>BlueHost</a:t>
            </a:r>
            <a:r>
              <a:rPr lang="en-US" dirty="0"/>
              <a:t>/HostGator …</a:t>
            </a:r>
            <a:r>
              <a:rPr lang="he-IL" dirty="0"/>
              <a:t>)?</a:t>
            </a:r>
            <a:endParaRPr lang="en-US" dirty="0"/>
          </a:p>
          <a:p>
            <a:pPr lvl="1" algn="r" rtl="1"/>
            <a:r>
              <a:rPr lang="he-IL" dirty="0"/>
              <a:t>מי מגדיר את ההגדרות שם המתחם (אתם/ מומחים)?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18895-76BE-4C41-9C91-EBB59E225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0" y="3129671"/>
            <a:ext cx="3937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788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מנהל גרסאות של ספריות ותוספים ל-</a:t>
            </a:r>
            <a:r>
              <a:rPr lang="en-US" dirty="0"/>
              <a:t>PHP</a:t>
            </a:r>
            <a:endParaRPr lang="he-IL" dirty="0"/>
          </a:p>
          <a:p>
            <a:pPr lvl="1" algn="r" rtl="1"/>
            <a:r>
              <a:rPr lang="he-IL" dirty="0"/>
              <a:t>מונע בעיות של גרסאות שונות של ספריות בהתקנה של אותו הפרויקט</a:t>
            </a:r>
          </a:p>
          <a:p>
            <a:pPr lvl="1" algn="r" rtl="1"/>
            <a:r>
              <a:rPr lang="he-IL" dirty="0"/>
              <a:t>קובץ הגדרות בשם </a:t>
            </a:r>
            <a:r>
              <a:rPr lang="en-US" dirty="0"/>
              <a:t>composer</a:t>
            </a:r>
          </a:p>
          <a:p>
            <a:pPr lvl="1" algn="r" rtl="1"/>
            <a:r>
              <a:rPr lang="he-IL" dirty="0"/>
              <a:t>פשוט מאוד להגדרה</a:t>
            </a:r>
          </a:p>
          <a:p>
            <a:pPr lvl="1" algn="r" rtl="1"/>
            <a:r>
              <a:rPr lang="he-IL" dirty="0"/>
              <a:t>קובץ </a:t>
            </a:r>
            <a:r>
              <a:rPr lang="en-US" dirty="0"/>
              <a:t>composer</a:t>
            </a:r>
            <a:r>
              <a:rPr lang="he-IL" dirty="0"/>
              <a:t> ייחודי לכל פרויקט</a:t>
            </a:r>
          </a:p>
          <a:p>
            <a:pPr lvl="1" algn="r" rtl="1"/>
            <a:r>
              <a:rPr lang="he-IL" dirty="0"/>
              <a:t>חיוני בכל פרויקט, בפרט בצוותים גדולים</a:t>
            </a:r>
          </a:p>
          <a:p>
            <a:pPr lvl="1" algn="r" rtl="1"/>
            <a:r>
              <a:rPr lang="en-US" dirty="0"/>
              <a:t>Politicly Correct</a:t>
            </a:r>
            <a:endParaRPr lang="he-IL" dirty="0"/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528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לסיכום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רוצים עוד!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172" y="2011679"/>
            <a:ext cx="6988628" cy="4046221"/>
          </a:xfrm>
        </p:spPr>
        <p:txBody>
          <a:bodyPr>
            <a:normAutofit fontScale="92500"/>
          </a:bodyPr>
          <a:lstStyle/>
          <a:p>
            <a:pPr algn="r" rtl="1"/>
            <a:r>
              <a:rPr lang="he-IL" dirty="0"/>
              <a:t>כיצד נוסיף </a:t>
            </a:r>
            <a:r>
              <a:rPr lang="en-US" dirty="0"/>
              <a:t>route decorator</a:t>
            </a:r>
            <a:r>
              <a:rPr lang="he-IL" dirty="0"/>
              <a:t> ל-</a:t>
            </a:r>
            <a:r>
              <a:rPr lang="en-US" dirty="0"/>
              <a:t>route</a:t>
            </a:r>
            <a:r>
              <a:rPr lang="he-IL" dirty="0"/>
              <a:t> ששמו </a:t>
            </a:r>
            <a:r>
              <a:rPr lang="en-US" dirty="0"/>
              <a:t>/about</a:t>
            </a:r>
            <a:r>
              <a:rPr lang="he-IL" dirty="0"/>
              <a:t> כך שבכניסה אליו יוצג המשפט </a:t>
            </a:r>
            <a:r>
              <a:rPr lang="en-US" dirty="0"/>
              <a:t>Hello About</a:t>
            </a:r>
            <a:r>
              <a:rPr lang="he-IL" dirty="0"/>
              <a:t>?</a:t>
            </a:r>
          </a:p>
          <a:p>
            <a:pPr algn="r" rtl="1"/>
            <a:r>
              <a:rPr lang="he-IL" dirty="0"/>
              <a:t>ניתן להריץ תגובה של </a:t>
            </a:r>
            <a:r>
              <a:rPr lang="he-IL" dirty="0" err="1"/>
              <a:t>פונרציה</a:t>
            </a:r>
            <a:r>
              <a:rPr lang="he-IL" dirty="0"/>
              <a:t> </a:t>
            </a:r>
            <a:r>
              <a:rPr lang="he-IL" dirty="0" err="1"/>
              <a:t>מסויימת</a:t>
            </a:r>
            <a:r>
              <a:rPr lang="he-IL" dirty="0"/>
              <a:t> ל-</a:t>
            </a:r>
            <a:r>
              <a:rPr lang="en-US" dirty="0"/>
              <a:t>route</a:t>
            </a:r>
            <a:r>
              <a:rPr lang="he-IL" dirty="0"/>
              <a:t> שונים. כיצד נריץ את הפונקציה </a:t>
            </a:r>
            <a:r>
              <a:rPr lang="en-US" dirty="0" err="1"/>
              <a:t>hello_world</a:t>
            </a:r>
            <a:r>
              <a:rPr lang="en-US" dirty="0"/>
              <a:t>()</a:t>
            </a:r>
            <a:r>
              <a:rPr lang="he-IL" dirty="0"/>
              <a:t> עבור ה-</a:t>
            </a:r>
            <a:r>
              <a:rPr lang="en-US" dirty="0"/>
              <a:t>route</a:t>
            </a:r>
            <a:r>
              <a:rPr lang="he-IL" dirty="0"/>
              <a:t> ״</a:t>
            </a:r>
            <a:r>
              <a:rPr lang="en-US" dirty="0"/>
              <a:t>/</a:t>
            </a:r>
            <a:r>
              <a:rPr lang="he-IL" dirty="0"/>
              <a:t>״וגם עבור </a:t>
            </a:r>
            <a:r>
              <a:rPr lang="en-US" dirty="0"/>
              <a:t>route</a:t>
            </a:r>
            <a:r>
              <a:rPr lang="he-IL" dirty="0"/>
              <a:t> בשם </a:t>
            </a:r>
            <a:r>
              <a:rPr lang="en-US" b="1" dirty="0"/>
              <a:t>"/home”</a:t>
            </a:r>
            <a:r>
              <a:rPr lang="he-IL" dirty="0"/>
              <a:t>?</a:t>
            </a:r>
            <a:endParaRPr lang="en-US" dirty="0"/>
          </a:p>
          <a:p>
            <a:pPr algn="r" rtl="1"/>
            <a:r>
              <a:rPr lang="he-IL" dirty="0"/>
              <a:t>נכתוב את ה-</a:t>
            </a:r>
            <a:r>
              <a:rPr lang="en-US" dirty="0"/>
              <a:t>route</a:t>
            </a:r>
            <a:r>
              <a:rPr lang="he-IL" dirty="0"/>
              <a:t> השונים אחד מעל</a:t>
            </a:r>
            <a:r>
              <a:rPr lang="en-US" dirty="0"/>
              <a:t>/</a:t>
            </a:r>
            <a:r>
              <a:rPr lang="he-IL" dirty="0"/>
              <a:t>מתחת לשני ובסוף את הפונקציה שנרצה שתרוץ עבור כולם.</a:t>
            </a:r>
          </a:p>
          <a:p>
            <a:pPr lvl="1" algn="r" rt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4E33-C25D-E448-B924-52AC9CBE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2" y="3782785"/>
            <a:ext cx="4152900" cy="1866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90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 - מדוע?</a:t>
            </a:r>
            <a:r>
              <a:rPr lang="en-US" dirty="0"/>
              <a:t>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 fontScale="92500" lnSpcReduction="10000"/>
          </a:bodyPr>
          <a:lstStyle/>
          <a:p>
            <a:pPr algn="r" rtl="1"/>
            <a:r>
              <a:rPr lang="he-IL" dirty="0"/>
              <a:t>מעניין</a:t>
            </a:r>
          </a:p>
          <a:p>
            <a:pPr algn="r" rtl="1"/>
            <a:r>
              <a:rPr lang="he-IL" dirty="0"/>
              <a:t>מאתגר</a:t>
            </a:r>
          </a:p>
          <a:p>
            <a:pPr algn="r" rtl="1"/>
            <a:r>
              <a:rPr lang="he-IL" dirty="0"/>
              <a:t>מהנה</a:t>
            </a:r>
          </a:p>
          <a:p>
            <a:pPr algn="r" rtl="1"/>
            <a:r>
              <a:rPr lang="he-IL" dirty="0"/>
              <a:t>מפתח חשיבה</a:t>
            </a:r>
          </a:p>
          <a:p>
            <a:pPr algn="r" rtl="1"/>
            <a:r>
              <a:rPr lang="he-IL" dirty="0"/>
              <a:t>מכובד</a:t>
            </a:r>
          </a:p>
          <a:p>
            <a:pPr algn="r" rtl="1"/>
            <a:r>
              <a:rPr lang="he-IL" dirty="0"/>
              <a:t>עבודה בסביבה נעימה</a:t>
            </a:r>
          </a:p>
          <a:p>
            <a:pPr algn="r" rtl="1"/>
            <a:r>
              <a:rPr lang="he-IL" dirty="0"/>
              <a:t>תנאים נוחים</a:t>
            </a:r>
          </a:p>
          <a:p>
            <a:pPr algn="r" rtl="1"/>
            <a:r>
              <a:rPr lang="he-IL" dirty="0"/>
              <a:t>ו...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268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 - מדוע?</a:t>
            </a:r>
            <a:r>
              <a:rPr lang="en-US" dirty="0"/>
              <a:t>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en-US" dirty="0"/>
              <a:t>Amazon</a:t>
            </a:r>
            <a:r>
              <a:rPr lang="he-IL" dirty="0"/>
              <a:t> – שווי של 1 טריליון דולר</a:t>
            </a:r>
          </a:p>
          <a:p>
            <a:pPr algn="r" rtl="1"/>
            <a:r>
              <a:rPr lang="en-US" dirty="0"/>
              <a:t>Google</a:t>
            </a:r>
            <a:r>
              <a:rPr lang="he-IL" dirty="0"/>
              <a:t> – שווי של 900 מיליארד דולר</a:t>
            </a:r>
          </a:p>
          <a:p>
            <a:pPr algn="r" rtl="1"/>
            <a:r>
              <a:rPr lang="he-IL" dirty="0"/>
              <a:t>שכר ממוצע בפיתוח </a:t>
            </a:r>
            <a:r>
              <a:rPr lang="en-US" dirty="0"/>
              <a:t>WEB</a:t>
            </a:r>
            <a:r>
              <a:rPr lang="he-IL" dirty="0"/>
              <a:t> בישראל 20000+ ש״ח בחודש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FF171-23BF-3B44-AEB9-8C79D07D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26" y="3684928"/>
            <a:ext cx="4310341" cy="2693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5FE3A-5B8F-194A-A65B-5DFAD7A1C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6" y="3689038"/>
            <a:ext cx="4088325" cy="26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079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באילו תפקידים נדרשים היכרות וידע של טכנולוגיות אינטרנט?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 fontScale="55000" lnSpcReduction="20000"/>
          </a:bodyPr>
          <a:lstStyle/>
          <a:p>
            <a:pPr algn="r" rtl="1"/>
            <a:r>
              <a:rPr lang="en-US" dirty="0"/>
              <a:t>Web master</a:t>
            </a:r>
          </a:p>
          <a:p>
            <a:pPr algn="r" rtl="1"/>
            <a:r>
              <a:rPr lang="en-US" dirty="0"/>
              <a:t>UI/UX designer</a:t>
            </a:r>
          </a:p>
          <a:p>
            <a:pPr algn="r" rtl="1"/>
            <a:r>
              <a:rPr lang="en-US" dirty="0"/>
              <a:t>Applications Programmer</a:t>
            </a:r>
          </a:p>
          <a:p>
            <a:pPr algn="r" rtl="1"/>
            <a:r>
              <a:rPr lang="en-US" dirty="0"/>
              <a:t>Project Manager</a:t>
            </a:r>
          </a:p>
          <a:p>
            <a:pPr algn="r" rtl="1"/>
            <a:r>
              <a:rPr lang="en-US" dirty="0"/>
              <a:t>PMO</a:t>
            </a:r>
          </a:p>
          <a:p>
            <a:pPr algn="r" rtl="1"/>
            <a:r>
              <a:rPr lang="en-US" dirty="0"/>
              <a:t>Product Manager</a:t>
            </a:r>
          </a:p>
          <a:p>
            <a:pPr algn="r" rtl="1"/>
            <a:r>
              <a:rPr lang="en-US" dirty="0"/>
              <a:t>System </a:t>
            </a:r>
            <a:r>
              <a:rPr lang="en-US" dirty="0" err="1"/>
              <a:t>alalysis</a:t>
            </a:r>
            <a:endParaRPr lang="en-US" dirty="0"/>
          </a:p>
          <a:p>
            <a:pPr algn="r" rtl="1"/>
            <a:r>
              <a:rPr lang="en-US" dirty="0"/>
              <a:t>BI</a:t>
            </a:r>
          </a:p>
          <a:p>
            <a:pPr algn="r" rtl="1"/>
            <a:r>
              <a:rPr lang="en-US" dirty="0"/>
              <a:t>CTO</a:t>
            </a:r>
          </a:p>
          <a:p>
            <a:pPr algn="r" rtl="1"/>
            <a:r>
              <a:rPr lang="en-US" dirty="0"/>
              <a:t>System Admin</a:t>
            </a:r>
          </a:p>
          <a:p>
            <a:pPr algn="r" rtl="1"/>
            <a:r>
              <a:rPr lang="en-US" dirty="0"/>
              <a:t>Sales &amp; Marketing</a:t>
            </a:r>
          </a:p>
          <a:p>
            <a:pPr algn="r" rtl="1"/>
            <a:r>
              <a:rPr lang="en-US" dirty="0"/>
              <a:t>Content Supervisor</a:t>
            </a:r>
          </a:p>
          <a:p>
            <a:pPr algn="r" rtl="1"/>
            <a:r>
              <a:rPr lang="en-US" dirty="0" err="1"/>
              <a:t>Etc</a:t>
            </a:r>
            <a:r>
              <a:rPr lang="en-US" dirty="0"/>
              <a:t>…</a:t>
            </a:r>
            <a:endParaRPr lang="he-IL" dirty="0"/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DF944-14E6-1D45-A22F-455CA56B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36359"/>
            <a:ext cx="6793720" cy="33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526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מטרות הקורס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הבנת הארכיטקטורה והתשתית של האינטרנט</a:t>
            </a:r>
          </a:p>
          <a:p>
            <a:pPr algn="r" rtl="1"/>
            <a:r>
              <a:rPr lang="he-IL" dirty="0"/>
              <a:t>הכרת טכנולוגיות פיתוח בעולם האינטרנט</a:t>
            </a:r>
          </a:p>
          <a:p>
            <a:pPr algn="r" rtl="1"/>
            <a:r>
              <a:rPr lang="he-IL" dirty="0"/>
              <a:t>פיתוח יכולות ניתוח ואפיון הדרושות לבניית אתרי אינטרנט</a:t>
            </a:r>
          </a:p>
          <a:p>
            <a:pPr algn="r" rtl="1"/>
            <a:r>
              <a:rPr lang="he-IL" dirty="0"/>
              <a:t>פיתוח קישורים לבניית אתרי אינטרנט ברמת מורכבות בסיסית עד בינונית בסביבה מרובת טכנולוגיות</a:t>
            </a:r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383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לאן תרצו להגיע?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90878-8477-B54C-B18A-6A30204CD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91" y="4508114"/>
            <a:ext cx="3087939" cy="2042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632B6-DE3C-B04D-9B32-9255BE442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449" y="1904259"/>
            <a:ext cx="2540000" cy="181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A6DBB8-AD3F-3F45-9CA5-1501AFA76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47" y="1868831"/>
            <a:ext cx="3353823" cy="1886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F8B5E2-58DD-214C-A335-858FFD1DD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524" y="1830214"/>
            <a:ext cx="3601479" cy="2400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D3DD1-F632-BA44-A481-40F825A5B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6587" y="4380425"/>
            <a:ext cx="3827355" cy="2297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DCA3FD-F568-474D-A244-DE6873355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8941" y="4336348"/>
            <a:ext cx="3272497" cy="18707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CD0CA0-6A15-784F-9886-CA87B4AF06FF}"/>
              </a:ext>
            </a:extLst>
          </p:cNvPr>
          <p:cNvSpPr txBox="1"/>
          <p:nvPr/>
        </p:nvSpPr>
        <p:spPr>
          <a:xfrm>
            <a:off x="2612777" y="1321356"/>
            <a:ext cx="672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https://github.com/kamranahmedse/developer-roadmap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073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שומרים על קשר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ארסני אריאל פרצובסקי</a:t>
            </a:r>
          </a:p>
          <a:p>
            <a:pPr algn="r" rtl="1"/>
            <a:r>
              <a:rPr lang="en-US" dirty="0">
                <a:hlinkClick r:id="rId3"/>
              </a:rPr>
              <a:t>arsenip@post.bgu.ac.il</a:t>
            </a:r>
            <a:endParaRPr lang="en-US" dirty="0"/>
          </a:p>
          <a:p>
            <a:pPr algn="r" rtl="1"/>
            <a:r>
              <a:rPr lang="en-US" dirty="0">
                <a:hlinkClick r:id="rId4"/>
              </a:rPr>
              <a:t>https://www.linkedin.com/in/arseni-pertzovskiy/</a:t>
            </a:r>
            <a:endParaRPr lang="en-US" dirty="0"/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670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שומרים על קשר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1" cy="404622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המלצה לעבוד כ-</a:t>
            </a:r>
            <a:r>
              <a:rPr lang="en-US" dirty="0"/>
              <a:t>Full stack</a:t>
            </a:r>
            <a:r>
              <a:rPr lang="he-IL" dirty="0"/>
              <a:t> בהתחלה.</a:t>
            </a:r>
          </a:p>
          <a:p>
            <a:pPr algn="r" rtl="1"/>
            <a:r>
              <a:rPr lang="he-IL" dirty="0"/>
              <a:t>תוכלו לצבור הרבה ידע ואז תחליטו לאן תרצו להתקדם עם זה.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מחכים לתגובות שלכם ולסיפורי הצלחה </a:t>
            </a:r>
            <a:r>
              <a:rPr lang="he-IL" dirty="0">
                <a:sym typeface="Wingdings" pitchFamily="2" charset="2"/>
              </a:rPr>
              <a:t></a:t>
            </a:r>
            <a:endParaRPr lang="en-US" dirty="0"/>
          </a:p>
          <a:p>
            <a:pPr algn="r" rtl="1"/>
            <a:endParaRPr lang="he-IL" dirty="0"/>
          </a:p>
          <a:p>
            <a:pPr lvl="1" algn="r" rt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3B642-3547-9347-9162-DEB42F3E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99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r" rtl="1"/>
            <a:r>
              <a:rPr lang="he-IL" dirty="0"/>
              <a:t>תרגילי </a:t>
            </a:r>
            <a:r>
              <a:rPr lang="en-US" dirty="0"/>
              <a:t>route</a:t>
            </a:r>
            <a:r>
              <a:rPr lang="he-IL" dirty="0"/>
              <a:t> – כיצד נכתב </a:t>
            </a:r>
            <a:r>
              <a:rPr lang="en-US" dirty="0"/>
              <a:t>route</a:t>
            </a:r>
            <a:r>
              <a:rPr lang="he-IL" dirty="0"/>
              <a:t> שמפנה ל-</a:t>
            </a:r>
            <a:r>
              <a:rPr lang="en-US" dirty="0"/>
              <a:t>route</a:t>
            </a:r>
            <a:r>
              <a:rPr lang="he-IL" dirty="0"/>
              <a:t> בשם:</a:t>
            </a:r>
          </a:p>
          <a:p>
            <a:pPr lvl="2" algn="r" rtl="1"/>
            <a:r>
              <a:rPr lang="en-US" dirty="0"/>
              <a:t>catalog</a:t>
            </a:r>
            <a:r>
              <a:rPr lang="he-IL" dirty="0"/>
              <a:t>?</a:t>
            </a:r>
          </a:p>
          <a:p>
            <a:pPr lvl="2" algn="r" rtl="1"/>
            <a:r>
              <a:rPr lang="en-US" dirty="0"/>
              <a:t>customer/5/cart</a:t>
            </a:r>
          </a:p>
          <a:p>
            <a:pPr lvl="2" algn="r" rtl="1"/>
            <a:r>
              <a:rPr lang="en-US" dirty="0"/>
              <a:t>Users/admin</a:t>
            </a:r>
          </a:p>
          <a:p>
            <a:pPr lvl="2" algn="r" rtl="1"/>
            <a:r>
              <a:rPr lang="en-US" dirty="0"/>
              <a:t>Setup/guided-instructions/step/3</a:t>
            </a:r>
          </a:p>
          <a:p>
            <a:pPr lvl="2" algn="r" rtl="1"/>
            <a:r>
              <a:rPr lang="en-US" dirty="0"/>
              <a:t>Products</a:t>
            </a:r>
            <a:r>
              <a:rPr lang="he-IL" dirty="0"/>
              <a:t> שמפעיל פונקציה בשם </a:t>
            </a:r>
            <a:r>
              <a:rPr lang="en-US" dirty="0" err="1"/>
              <a:t>get_products</a:t>
            </a:r>
            <a:r>
              <a:rPr lang="he-IL" dirty="0"/>
              <a:t> ומחזיר ״</a:t>
            </a:r>
            <a:r>
              <a:rPr lang="en-US" dirty="0"/>
              <a:t>Hello Products</a:t>
            </a:r>
            <a:r>
              <a:rPr lang="he-IL" dirty="0"/>
              <a:t>״?</a:t>
            </a:r>
          </a:p>
          <a:p>
            <a:pPr lvl="2" algn="r" rtl="1"/>
            <a:r>
              <a:rPr lang="en-US" dirty="0"/>
              <a:t>product</a:t>
            </a:r>
            <a:r>
              <a:rPr lang="he-IL" dirty="0"/>
              <a:t> שמבצע פעולה זהה לזו של ה-</a:t>
            </a:r>
            <a:r>
              <a:rPr lang="en-US" dirty="0"/>
              <a:t>route </a:t>
            </a:r>
            <a:r>
              <a:rPr lang="he-IL" dirty="0"/>
              <a:t> </a:t>
            </a:r>
            <a:r>
              <a:rPr lang="en-US" dirty="0"/>
              <a:t>/products</a:t>
            </a:r>
            <a:r>
              <a:rPr lang="he-IL" dirty="0"/>
              <a:t>?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4F2A9-878C-E64F-A1B9-DE8D1EF1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34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414" y="2011680"/>
            <a:ext cx="6297385" cy="4160520"/>
          </a:xfrm>
        </p:spPr>
        <p:txBody>
          <a:bodyPr/>
          <a:lstStyle/>
          <a:p>
            <a:pPr marL="685800" lvl="1" indent="-228600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he-IL" dirty="0"/>
              <a:t>דרך נוספת להריץ פונקציה של </a:t>
            </a:r>
            <a:r>
              <a:rPr lang="en-US" dirty="0"/>
              <a:t>route</a:t>
            </a:r>
            <a:r>
              <a:rPr lang="he-IL" dirty="0"/>
              <a:t> מסוימת דרך </a:t>
            </a:r>
            <a:r>
              <a:rPr lang="en-US" dirty="0"/>
              <a:t>route</a:t>
            </a:r>
            <a:r>
              <a:rPr lang="he-IL" dirty="0"/>
              <a:t> אחר היא באמצעות הפונקציות </a:t>
            </a:r>
            <a:r>
              <a:rPr lang="en-US" dirty="0"/>
              <a:t>redirect()</a:t>
            </a:r>
            <a:r>
              <a:rPr lang="he-IL" dirty="0"/>
              <a:t> ו-</a:t>
            </a:r>
            <a:r>
              <a:rPr lang="en-US" dirty="0" err="1"/>
              <a:t>url_for</a:t>
            </a:r>
            <a:r>
              <a:rPr lang="en-US" dirty="0"/>
              <a:t>()</a:t>
            </a:r>
            <a:r>
              <a:rPr lang="he-IL" dirty="0"/>
              <a:t>.</a:t>
            </a:r>
          </a:p>
          <a:p>
            <a:pPr lvl="2" algn="r" rtl="1"/>
            <a:r>
              <a:rPr lang="he-IL" dirty="0"/>
              <a:t>תחילה יש לייבא את הפונקציות האלו מ-</a:t>
            </a:r>
            <a:r>
              <a:rPr lang="en-US" dirty="0"/>
              <a:t>flask</a:t>
            </a:r>
            <a:r>
              <a:rPr lang="he-IL" dirty="0"/>
              <a:t>.</a:t>
            </a:r>
          </a:p>
          <a:p>
            <a:pPr lvl="2" algn="r" rtl="1"/>
            <a:r>
              <a:rPr lang="he-IL" dirty="0"/>
              <a:t>לאחר מכן לכתוב את ה-</a:t>
            </a:r>
            <a:r>
              <a:rPr lang="en-US" dirty="0"/>
              <a:t>Decorator</a:t>
            </a:r>
            <a:r>
              <a:rPr lang="he-IL" dirty="0"/>
              <a:t> של ה-</a:t>
            </a:r>
            <a:r>
              <a:rPr lang="en-US" dirty="0"/>
              <a:t>route</a:t>
            </a:r>
            <a:r>
              <a:rPr lang="he-IL" dirty="0"/>
              <a:t> הרצוי ואת </a:t>
            </a:r>
            <a:r>
              <a:rPr lang="he-IL" dirty="0" err="1"/>
              <a:t>הפוקציה</a:t>
            </a:r>
            <a:r>
              <a:rPr lang="he-IL" dirty="0"/>
              <a:t> שלו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817D7-A5A1-D34A-B30A-307C486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2123440"/>
            <a:ext cx="4838700" cy="3937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AD00D-BE1C-4644-9301-6095AF96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6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414" y="2011680"/>
            <a:ext cx="6297385" cy="4160520"/>
          </a:xfrm>
        </p:spPr>
        <p:txBody>
          <a:bodyPr/>
          <a:lstStyle/>
          <a:p>
            <a:pPr marL="685800" lvl="1" indent="-228600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he-IL" dirty="0"/>
              <a:t>דרך נוספת להריץ פונקציה של </a:t>
            </a:r>
            <a:r>
              <a:rPr lang="en-US" dirty="0"/>
              <a:t>route</a:t>
            </a:r>
            <a:r>
              <a:rPr lang="he-IL" dirty="0"/>
              <a:t> מסוימת דרך </a:t>
            </a:r>
            <a:r>
              <a:rPr lang="en-US" dirty="0"/>
              <a:t>route</a:t>
            </a:r>
            <a:r>
              <a:rPr lang="he-IL" dirty="0"/>
              <a:t> אחר היא באמצעות הפונקציות </a:t>
            </a:r>
            <a:r>
              <a:rPr lang="en-US" dirty="0"/>
              <a:t>redirect()</a:t>
            </a:r>
            <a:r>
              <a:rPr lang="he-IL" dirty="0"/>
              <a:t> ו-</a:t>
            </a:r>
            <a:r>
              <a:rPr lang="en-US" dirty="0" err="1"/>
              <a:t>url_for</a:t>
            </a:r>
            <a:r>
              <a:rPr lang="en-US" dirty="0"/>
              <a:t>()</a:t>
            </a:r>
            <a:r>
              <a:rPr lang="he-IL" dirty="0"/>
              <a:t>.</a:t>
            </a:r>
          </a:p>
          <a:p>
            <a:pPr lvl="2" algn="r" rtl="1"/>
            <a:r>
              <a:rPr lang="he-IL" dirty="0"/>
              <a:t>תחילה יש לייבא את הפונקציות האלו מ-</a:t>
            </a:r>
            <a:r>
              <a:rPr lang="en-US" dirty="0"/>
              <a:t>flask</a:t>
            </a:r>
            <a:r>
              <a:rPr lang="he-IL" dirty="0"/>
              <a:t>.</a:t>
            </a:r>
          </a:p>
          <a:p>
            <a:pPr lvl="2" algn="r" rtl="1"/>
            <a:r>
              <a:rPr lang="he-IL" dirty="0"/>
              <a:t>לאחר מכן לכתוב את ה-</a:t>
            </a:r>
            <a:r>
              <a:rPr lang="en-US" dirty="0"/>
              <a:t>Decorator</a:t>
            </a:r>
            <a:r>
              <a:rPr lang="he-IL" dirty="0"/>
              <a:t> של ה-</a:t>
            </a:r>
            <a:r>
              <a:rPr lang="en-US" dirty="0"/>
              <a:t>route</a:t>
            </a:r>
            <a:r>
              <a:rPr lang="he-IL" dirty="0"/>
              <a:t> הרצוי ואת </a:t>
            </a:r>
            <a:r>
              <a:rPr lang="he-IL" dirty="0" err="1"/>
              <a:t>הפוקציה</a:t>
            </a:r>
            <a:r>
              <a:rPr lang="he-IL" dirty="0"/>
              <a:t> שלו</a:t>
            </a:r>
          </a:p>
          <a:p>
            <a:pPr lvl="2" algn="r" rtl="1"/>
            <a:r>
              <a:rPr lang="he-IL" dirty="0"/>
              <a:t>בשלב הבא נקרא לפונקציה </a:t>
            </a:r>
            <a:r>
              <a:rPr lang="en-US" dirty="0"/>
              <a:t>redirect</a:t>
            </a:r>
            <a:r>
              <a:rPr lang="he-IL" dirty="0"/>
              <a:t> ובתוכה נקרא לפונקציה </a:t>
            </a:r>
            <a:r>
              <a:rPr lang="en-US" dirty="0" err="1"/>
              <a:t>url_for</a:t>
            </a:r>
            <a:r>
              <a:rPr lang="en-US" dirty="0"/>
              <a:t>()</a:t>
            </a:r>
            <a:r>
              <a:rPr lang="he-IL" dirty="0"/>
              <a:t>. בתוך הפונקציה </a:t>
            </a:r>
            <a:r>
              <a:rPr lang="en-US" dirty="0" err="1"/>
              <a:t>url_for</a:t>
            </a:r>
            <a:r>
              <a:rPr lang="he-IL" dirty="0"/>
              <a:t> נכתוב כמחרוזת את שם הפונקציה שאנו רוצים שתרוץ עבור ה-</a:t>
            </a:r>
            <a:r>
              <a:rPr lang="en-US" dirty="0"/>
              <a:t>route</a:t>
            </a:r>
            <a:r>
              <a:rPr lang="he-IL" dirty="0"/>
              <a:t> שכתבנו.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11CD5-029C-E348-87CD-60E3B42A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2123440"/>
            <a:ext cx="4838700" cy="3937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6AC220-C9E0-6243-ACF9-23F1F781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4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45D4-397D-2B48-B167-166CFEFC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נושא ההרצאה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6AD48-9B6E-DB41-9B0C-926E78F4B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כיצד עובד האינטרנט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F1D66-D6DF-584B-A66A-46E2E921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7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r" rtl="1"/>
            <a:r>
              <a:rPr lang="he-IL" dirty="0"/>
              <a:t>הבדלים בין </a:t>
            </a:r>
            <a:r>
              <a:rPr lang="en-US" dirty="0"/>
              <a:t>redirect</a:t>
            </a:r>
            <a:r>
              <a:rPr lang="he-IL" dirty="0"/>
              <a:t> לבין כתיבת </a:t>
            </a:r>
            <a:r>
              <a:rPr lang="en-US" dirty="0"/>
              <a:t>routes</a:t>
            </a:r>
            <a:r>
              <a:rPr lang="he-IL" dirty="0"/>
              <a:t> ברצף:</a:t>
            </a:r>
          </a:p>
          <a:p>
            <a:pPr lvl="2" algn="r" rtl="1"/>
            <a:r>
              <a:rPr lang="he-IL" dirty="0"/>
              <a:t>בשימוש ב-</a:t>
            </a:r>
            <a:r>
              <a:rPr lang="en-US" dirty="0"/>
              <a:t>redirect</a:t>
            </a:r>
            <a:r>
              <a:rPr lang="he-IL" dirty="0"/>
              <a:t>:</a:t>
            </a:r>
          </a:p>
          <a:p>
            <a:pPr lvl="3" algn="r" rtl="1"/>
            <a:r>
              <a:rPr lang="he-IL" dirty="0"/>
              <a:t>ניתן לכתוב לוגיקה כלשהי עבור ה-</a:t>
            </a:r>
            <a:r>
              <a:rPr lang="en-US" dirty="0"/>
              <a:t>route</a:t>
            </a:r>
            <a:r>
              <a:rPr lang="he-IL" dirty="0"/>
              <a:t> המסוים לפני המעבר ל-</a:t>
            </a:r>
            <a:r>
              <a:rPr lang="en-US" dirty="0"/>
              <a:t>route</a:t>
            </a:r>
            <a:r>
              <a:rPr lang="he-IL" dirty="0"/>
              <a:t> שאליו מפנים (</a:t>
            </a:r>
            <a:r>
              <a:rPr lang="en-US" dirty="0"/>
              <a:t>login/logout</a:t>
            </a:r>
            <a:r>
              <a:rPr lang="he-IL" dirty="0"/>
              <a:t>).</a:t>
            </a:r>
            <a:endParaRPr lang="en-US" dirty="0"/>
          </a:p>
          <a:p>
            <a:pPr lvl="3" algn="r" rtl="1"/>
            <a:r>
              <a:rPr lang="he-IL" dirty="0"/>
              <a:t>לאחר ה-</a:t>
            </a:r>
            <a:r>
              <a:rPr lang="en-US" dirty="0"/>
              <a:t>redirect</a:t>
            </a:r>
            <a:r>
              <a:rPr lang="he-IL" dirty="0"/>
              <a:t> שם ה-</a:t>
            </a:r>
            <a:r>
              <a:rPr lang="en-US" dirty="0"/>
              <a:t>route</a:t>
            </a:r>
            <a:r>
              <a:rPr lang="he-IL" dirty="0"/>
              <a:t> שאליו מפנים הוא זה שיופיע ב-</a:t>
            </a:r>
            <a:r>
              <a:rPr lang="en-US" dirty="0"/>
              <a:t>URL</a:t>
            </a:r>
            <a:r>
              <a:rPr lang="he-IL" dirty="0"/>
              <a:t>.</a:t>
            </a:r>
          </a:p>
          <a:p>
            <a:pPr lvl="2" algn="r" rtl="1"/>
            <a:r>
              <a:rPr lang="he-IL" dirty="0"/>
              <a:t>בכתיבת ה-</a:t>
            </a:r>
            <a:r>
              <a:rPr lang="en-US" dirty="0"/>
              <a:t>routes</a:t>
            </a:r>
            <a:r>
              <a:rPr lang="he-IL" dirty="0"/>
              <a:t> ברצף:</a:t>
            </a:r>
          </a:p>
          <a:p>
            <a:pPr lvl="3" algn="r" rtl="1"/>
            <a:r>
              <a:rPr lang="he-IL" dirty="0"/>
              <a:t>ה-</a:t>
            </a:r>
            <a:r>
              <a:rPr lang="en-US" dirty="0"/>
              <a:t>URL</a:t>
            </a:r>
            <a:r>
              <a:rPr lang="he-IL" dirty="0"/>
              <a:t> מתפקדים כ-</a:t>
            </a:r>
            <a:r>
              <a:rPr lang="en-US" dirty="0"/>
              <a:t>alias</a:t>
            </a:r>
            <a:r>
              <a:rPr lang="he-IL" dirty="0"/>
              <a:t> – שמות נרדפים שמריצים את אותה הפונקציה.</a:t>
            </a:r>
          </a:p>
          <a:p>
            <a:pPr lvl="3" algn="r" rtl="1"/>
            <a:r>
              <a:rPr lang="he-IL" dirty="0"/>
              <a:t>חסכוני אם לכל ה-</a:t>
            </a:r>
            <a:r>
              <a:rPr lang="en-US" dirty="0"/>
              <a:t>routes</a:t>
            </a:r>
            <a:r>
              <a:rPr lang="he-IL" dirty="0"/>
              <a:t> פעולה זהה ואין חשיבות לשם </a:t>
            </a:r>
            <a:r>
              <a:rPr lang="en-US" dirty="0"/>
              <a:t>route</a:t>
            </a:r>
            <a:r>
              <a:rPr lang="he-IL" dirty="0"/>
              <a:t> ספציפי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D3125-C308-9B47-AFF8-83F18ED3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90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r" rtl="1"/>
            <a:r>
              <a:rPr lang="he-IL" dirty="0"/>
              <a:t>בהמשך נלמד </a:t>
            </a:r>
            <a:r>
              <a:rPr lang="en-US" dirty="0"/>
              <a:t>Decorators</a:t>
            </a:r>
            <a:r>
              <a:rPr lang="he-IL" dirty="0"/>
              <a:t> נוספים מלבד </a:t>
            </a:r>
            <a:r>
              <a:rPr lang="en-US" dirty="0"/>
              <a:t>route()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עם זאת, </a:t>
            </a:r>
            <a:r>
              <a:rPr lang="he-IL" b="1" dirty="0"/>
              <a:t>ה-</a:t>
            </a:r>
            <a:r>
              <a:rPr lang="en-US" b="1" dirty="0"/>
              <a:t>Decorator</a:t>
            </a:r>
            <a:r>
              <a:rPr lang="he-IL" b="1" dirty="0"/>
              <a:t> של </a:t>
            </a:r>
            <a:r>
              <a:rPr lang="en-US" b="1" dirty="0"/>
              <a:t>route()</a:t>
            </a:r>
            <a:r>
              <a:rPr lang="he-IL" b="1" dirty="0"/>
              <a:t> חייב להיות הראשון מבין כל ה-</a:t>
            </a:r>
            <a:r>
              <a:rPr lang="en-US" b="1" dirty="0"/>
              <a:t>Decorators</a:t>
            </a:r>
            <a:r>
              <a:rPr lang="he-IL" b="1" dirty="0"/>
              <a:t> שיהיו לפונקציה כלשהי (הכי צמוד לפונקציה).</a:t>
            </a:r>
          </a:p>
          <a:p>
            <a:pPr lvl="1" algn="r" rtl="1"/>
            <a:r>
              <a:rPr lang="he-IL" dirty="0"/>
              <a:t>את ה-</a:t>
            </a:r>
            <a:r>
              <a:rPr lang="en-US" dirty="0"/>
              <a:t>Decorator</a:t>
            </a:r>
            <a:r>
              <a:rPr lang="he-IL" dirty="0"/>
              <a:t> של </a:t>
            </a:r>
            <a:r>
              <a:rPr lang="en-US" dirty="0"/>
              <a:t>route</a:t>
            </a:r>
            <a:r>
              <a:rPr lang="he-IL" dirty="0"/>
              <a:t> אפשר להצמיד גם למודלים נוספים מלבד </a:t>
            </a:r>
            <a:r>
              <a:rPr lang="en-US" dirty="0"/>
              <a:t>app</a:t>
            </a:r>
            <a:r>
              <a:rPr lang="he-IL" dirty="0"/>
              <a:t> שהכרנו, כפי שנלמד בהמשך.</a:t>
            </a:r>
          </a:p>
          <a:p>
            <a:pPr lvl="1" algn="r" rtl="1"/>
            <a:r>
              <a:rPr lang="he-IL" dirty="0"/>
              <a:t>ניתן לעבוד עם ״</a:t>
            </a:r>
            <a:r>
              <a:rPr lang="en-US" dirty="0"/>
              <a:t>endpoints</a:t>
            </a:r>
            <a:r>
              <a:rPr lang="he-IL" dirty="0"/>
              <a:t>״ במקום עם </a:t>
            </a:r>
            <a:r>
              <a:rPr lang="en-US" dirty="0"/>
              <a:t>route()</a:t>
            </a:r>
            <a:r>
              <a:rPr lang="he-IL" dirty="0"/>
              <a:t> – לא נלמד את צורת עבודה זו בקורס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7580C-36FF-924D-8416-EEC458CD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4D7F-A13A-0C4E-ADCD-DC8A88D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route()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E4E-B7C5-6148-9940-640E38CF1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r" rtl="1"/>
            <a:r>
              <a:rPr lang="he-IL" dirty="0"/>
              <a:t>ל-</a:t>
            </a:r>
            <a:r>
              <a:rPr lang="en-US" dirty="0"/>
              <a:t>route()</a:t>
            </a:r>
            <a:r>
              <a:rPr lang="he-IL" dirty="0"/>
              <a:t> אפשר להגדיר את השיטה שעבורן הוא יגיב, מבין </a:t>
            </a:r>
            <a:r>
              <a:rPr lang="he-IL" dirty="0" err="1"/>
              <a:t>השוטית</a:t>
            </a:r>
            <a:r>
              <a:rPr lang="he-IL" dirty="0"/>
              <a:t>:</a:t>
            </a:r>
            <a:r>
              <a:rPr lang="en-US" dirty="0"/>
              <a:t> </a:t>
            </a:r>
            <a:r>
              <a:rPr lang="he-IL" dirty="0"/>
              <a:t> </a:t>
            </a:r>
            <a:r>
              <a:rPr lang="en-US" dirty="0"/>
              <a:t>DELETE, PUT, POST, GET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בחלק של טפסים נלמד עוד על השימוש בשיטות אלו.</a:t>
            </a:r>
          </a:p>
          <a:p>
            <a:pPr lvl="1" algn="r" rtl="1"/>
            <a:r>
              <a:rPr lang="he-IL" dirty="0"/>
              <a:t>עד אז, נעבור לא כתיבה מפורשת שלהן.</a:t>
            </a:r>
          </a:p>
          <a:p>
            <a:pPr lvl="1" algn="r" rtl="1"/>
            <a:r>
              <a:rPr lang="he-IL" dirty="0"/>
              <a:t>כאשר לא מציינים את השיטות כלל, ה-</a:t>
            </a:r>
            <a:r>
              <a:rPr lang="en-US" dirty="0"/>
              <a:t>route</a:t>
            </a:r>
            <a:r>
              <a:rPr lang="he-IL" dirty="0"/>
              <a:t> יגיב לשיטת </a:t>
            </a:r>
            <a:r>
              <a:rPr lang="en-US" dirty="0"/>
              <a:t>GET</a:t>
            </a:r>
            <a:r>
              <a:rPr lang="he-IL" dirty="0"/>
              <a:t> בלבד, שהיא שיטת בחירת המחדל עבור בקשות.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E17E47-0805-0A45-8A42-F64D4EFFB446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255BA-5A7A-B042-9A38-2829F21D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52878"/>
            <a:ext cx="4838700" cy="812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811E7-A34C-6B40-A8A2-B307B3D9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40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435727-DE7D-AA48-AE6F-880977C80849}"/>
              </a:ext>
            </a:extLst>
          </p:cNvPr>
          <p:cNvSpPr/>
          <p:nvPr/>
        </p:nvSpPr>
        <p:spPr>
          <a:xfrm>
            <a:off x="2371241" y="2045776"/>
            <a:ext cx="9283484" cy="44480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F869D-EA01-E646-8C0F-8D453E21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Jinja2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AA16D6-DD42-1847-9EA6-ECD8430F6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439" y="2820691"/>
            <a:ext cx="5447580" cy="217903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E4C9C-EC7C-D64C-B9CC-D7EF23470E26}"/>
              </a:ext>
            </a:extLst>
          </p:cNvPr>
          <p:cNvSpPr txBox="1"/>
          <p:nvPr/>
        </p:nvSpPr>
        <p:spPr>
          <a:xfrm>
            <a:off x="7189234" y="1866024"/>
            <a:ext cx="3873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Jinja2	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Templates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 err="1"/>
              <a:t>render_template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ABD0-8958-C44D-9EEA-509BC68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7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Jinja2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Jinja2</a:t>
            </a:r>
            <a:r>
              <a:rPr lang="he-IL" dirty="0"/>
              <a:t> זהו מנוע ה-</a:t>
            </a:r>
            <a:r>
              <a:rPr lang="en-US" dirty="0"/>
              <a:t>templates</a:t>
            </a:r>
            <a:r>
              <a:rPr lang="he-IL" dirty="0"/>
              <a:t> ש-</a:t>
            </a:r>
            <a:r>
              <a:rPr lang="en-US" dirty="0"/>
              <a:t>Flask</a:t>
            </a:r>
            <a:r>
              <a:rPr lang="he-IL" dirty="0"/>
              <a:t> מתבסס עליו.</a:t>
            </a:r>
          </a:p>
          <a:p>
            <a:pPr lvl="1" algn="r" rtl="1"/>
            <a:r>
              <a:rPr lang="he-IL" dirty="0"/>
              <a:t>אפשר לעבוד עם מנוי אחר, אך לא נעשה זאת בקורס.</a:t>
            </a:r>
          </a:p>
          <a:p>
            <a:pPr algn="r" rtl="1"/>
            <a:r>
              <a:rPr lang="he-IL" dirty="0"/>
              <a:t>בקורס נלמד את הגרסה המעודכנת, גרסה </a:t>
            </a:r>
            <a:r>
              <a:rPr lang="en-US" dirty="0"/>
              <a:t>2.x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בהינתן ידע קודם ב-</a:t>
            </a:r>
            <a:r>
              <a:rPr lang="en-US" dirty="0"/>
              <a:t>HTML</a:t>
            </a:r>
            <a:r>
              <a:rPr lang="he-IL" dirty="0"/>
              <a:t>, </a:t>
            </a:r>
            <a:r>
              <a:rPr lang="en-US" dirty="0"/>
              <a:t>Jinja2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מתממשק באופן חלק ונוח עם </a:t>
            </a:r>
            <a:r>
              <a:rPr lang="en-US" dirty="0"/>
              <a:t>Flask</a:t>
            </a:r>
          </a:p>
          <a:p>
            <a:pPr lvl="1" algn="r" rtl="1"/>
            <a:r>
              <a:rPr lang="he-IL" dirty="0"/>
              <a:t>קל ללמידה</a:t>
            </a:r>
          </a:p>
          <a:p>
            <a:pPr lvl="1" algn="r" rtl="1"/>
            <a:r>
              <a:rPr lang="he-IL" dirty="0"/>
              <a:t>מודולרי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2E5F1-31EB-2C44-919F-552A5F6E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05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 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 rtl="1"/>
            <a:r>
              <a:rPr lang="en-US" dirty="0"/>
              <a:t>Templates</a:t>
            </a:r>
            <a:r>
              <a:rPr lang="he-IL" dirty="0"/>
              <a:t> ב-</a:t>
            </a:r>
            <a:r>
              <a:rPr lang="en-US" dirty="0"/>
              <a:t>Flask</a:t>
            </a:r>
            <a:r>
              <a:rPr lang="he-IL" dirty="0"/>
              <a:t> זהו כינוי לקבצים שמכילים קוד </a:t>
            </a:r>
            <a:r>
              <a:rPr lang="en-US" dirty="0"/>
              <a:t>HTML</a:t>
            </a:r>
            <a:r>
              <a:rPr lang="he-IL" dirty="0"/>
              <a:t> המוצג למשתמש בתגובה ל-</a:t>
            </a:r>
            <a:r>
              <a:rPr lang="en-US" dirty="0"/>
              <a:t>route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מאפייני </a:t>
            </a:r>
            <a:r>
              <a:rPr lang="en-US" dirty="0"/>
              <a:t>Templates</a:t>
            </a:r>
            <a:r>
              <a:rPr lang="he-IL" dirty="0"/>
              <a:t>:</a:t>
            </a:r>
          </a:p>
          <a:p>
            <a:pPr lvl="1" algn="r" rtl="1"/>
            <a:r>
              <a:rPr lang="he-IL" dirty="0"/>
              <a:t>קבצי </a:t>
            </a:r>
            <a:r>
              <a:rPr lang="en-US" dirty="0"/>
              <a:t>.html</a:t>
            </a:r>
            <a:r>
              <a:rPr lang="he-IL" dirty="0"/>
              <a:t> שמכילים קוד </a:t>
            </a:r>
            <a:r>
              <a:rPr lang="en-US" dirty="0"/>
              <a:t>HTML</a:t>
            </a:r>
            <a:endParaRPr lang="he-IL" dirty="0"/>
          </a:p>
          <a:p>
            <a:pPr lvl="1" algn="r" rtl="1"/>
            <a:r>
              <a:rPr lang="he-IL" dirty="0"/>
              <a:t>יכולים לייבא תבניות (</a:t>
            </a:r>
            <a:r>
              <a:rPr lang="en-US" dirty="0"/>
              <a:t>templates</a:t>
            </a:r>
            <a:r>
              <a:rPr lang="he-IL" dirty="0"/>
              <a:t>) אחרות</a:t>
            </a:r>
          </a:p>
          <a:p>
            <a:pPr lvl="1" algn="r" rtl="1"/>
            <a:r>
              <a:rPr lang="he-IL" dirty="0"/>
              <a:t>יכולים להשתמש במשתנים </a:t>
            </a:r>
          </a:p>
          <a:p>
            <a:pPr lvl="1" algn="r" rtl="1"/>
            <a:r>
              <a:rPr lang="he-IL" dirty="0"/>
              <a:t>מאפשרים שימוש בלוגיקה ובלולאות</a:t>
            </a:r>
          </a:p>
          <a:p>
            <a:pPr lvl="1" algn="r" rtl="1"/>
            <a:r>
              <a:rPr lang="he-IL" dirty="0"/>
              <a:t>מאפשרים להגדיר בלוקים </a:t>
            </a:r>
            <a:r>
              <a:rPr lang="en-US" dirty="0"/>
              <a:t>(blocks)</a:t>
            </a:r>
            <a:r>
              <a:rPr lang="he-IL" dirty="0"/>
              <a:t> – אזורי קוד שניתנים לרמיסה מתבנים לתבנית</a:t>
            </a:r>
          </a:p>
          <a:p>
            <a:pPr algn="r" rtl="1"/>
            <a:r>
              <a:rPr lang="he-IL" dirty="0"/>
              <a:t>תמיד נשתמש ב-</a:t>
            </a:r>
            <a:r>
              <a:rPr lang="en-US" dirty="0"/>
              <a:t>templates</a:t>
            </a:r>
            <a:r>
              <a:rPr lang="he-IL" dirty="0"/>
              <a:t> מסיבות של יעילות, הפרדת דאגות, ותכנות מודולרי.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25F0BF-E39D-0842-8944-37FDAE9FEA6E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6C8BA-1CE6-8047-B8E1-37C6D7B7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4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התאמת עמודי ה-</a:t>
            </a:r>
            <a:r>
              <a:rPr lang="en-US" dirty="0"/>
              <a:t>HTML</a:t>
            </a:r>
            <a:r>
              <a:rPr lang="he-IL" dirty="0"/>
              <a:t> ל-</a:t>
            </a:r>
            <a:r>
              <a:rPr lang="en-US" dirty="0"/>
              <a:t>Templates</a:t>
            </a:r>
            <a:r>
              <a:rPr lang="he-IL" dirty="0"/>
              <a:t> ב-</a:t>
            </a:r>
            <a:r>
              <a:rPr lang="en-US" dirty="0"/>
              <a:t>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בצורת העבודה בקורס ובשימוש ב-</a:t>
            </a:r>
            <a:r>
              <a:rPr lang="en-US" dirty="0"/>
              <a:t>templates</a:t>
            </a:r>
            <a:r>
              <a:rPr lang="he-IL" dirty="0"/>
              <a:t> במקום עמודי </a:t>
            </a:r>
            <a:r>
              <a:rPr lang="en-US" dirty="0"/>
              <a:t>HTML</a:t>
            </a:r>
            <a:r>
              <a:rPr lang="he-IL" dirty="0"/>
              <a:t> יש צורך לבצע התאמות: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עדכון ערך הקישור שב-</a:t>
            </a:r>
            <a:r>
              <a:rPr lang="en-US" dirty="0"/>
              <a:t>base</a:t>
            </a:r>
            <a:r>
              <a:rPr lang="he-IL" dirty="0"/>
              <a:t> לתיקייה הראשית ״</a:t>
            </a:r>
            <a:r>
              <a:rPr lang="en-US" dirty="0"/>
              <a:t>/</a:t>
            </a:r>
            <a:r>
              <a:rPr lang="he-IL" dirty="0"/>
              <a:t>״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עדכון כל הקישורים הפנימיים (שמצביעים למשאבים פנימיים), לנתיבים או לפונקציות</a:t>
            </a:r>
          </a:p>
          <a:p>
            <a:pPr lvl="2" algn="r" rtl="1">
              <a:spcBef>
                <a:spcPts val="1000"/>
              </a:spcBef>
            </a:pPr>
            <a:r>
              <a:rPr lang="en-US" dirty="0" err="1"/>
              <a:t>href</a:t>
            </a:r>
            <a:r>
              <a:rPr lang="en-US" dirty="0"/>
              <a:t> (link, a)</a:t>
            </a:r>
          </a:p>
          <a:p>
            <a:pPr lvl="2" algn="r" rtl="1">
              <a:spcBef>
                <a:spcPts val="1000"/>
              </a:spcBef>
            </a:pPr>
            <a:r>
              <a:rPr lang="en-US" dirty="0" err="1"/>
              <a:t>src</a:t>
            </a:r>
            <a:r>
              <a:rPr lang="en-US" dirty="0"/>
              <a:t> (iframe, </a:t>
            </a:r>
            <a:r>
              <a:rPr lang="en-US" dirty="0" err="1"/>
              <a:t>img</a:t>
            </a:r>
            <a:r>
              <a:rPr lang="en-US" dirty="0"/>
              <a:t>, script, video, audio, </a:t>
            </a:r>
            <a:r>
              <a:rPr lang="en-US" dirty="0" err="1"/>
              <a:t>sourse</a:t>
            </a:r>
            <a:r>
              <a:rPr lang="en-US" dirty="0"/>
              <a:t>)</a:t>
            </a:r>
            <a:endParaRPr lang="he-IL" dirty="0"/>
          </a:p>
          <a:p>
            <a:pPr lvl="2" algn="r" rtl="1"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F55F-24D3-B643-A10F-512BA63F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3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Templates</a:t>
            </a:r>
            <a:r>
              <a:rPr lang="he-IL" dirty="0"/>
              <a:t> ומבנה אפליקציה ב-</a:t>
            </a:r>
            <a:r>
              <a:rPr lang="en-US" dirty="0"/>
              <a:t>Flask</a:t>
            </a:r>
            <a:r>
              <a:rPr lang="he-IL" dirty="0"/>
              <a:t> התחלתית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קבצי </a:t>
            </a:r>
            <a:r>
              <a:rPr lang="en-US" dirty="0"/>
              <a:t>templates</a:t>
            </a:r>
            <a:r>
              <a:rPr lang="he-IL" dirty="0"/>
              <a:t> (קבצי </a:t>
            </a:r>
            <a:r>
              <a:rPr lang="en-US" dirty="0"/>
              <a:t>html</a:t>
            </a:r>
            <a:r>
              <a:rPr lang="he-IL" dirty="0"/>
              <a:t>) צריכים להיות ממוקמים בתיקייה בשם </a:t>
            </a:r>
            <a:r>
              <a:rPr lang="en-US" dirty="0"/>
              <a:t>templates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ניתן להגיד תיקייה בשם אחר כמקור לקבצים אלו, אך לא נעשה זאת בקורס</a:t>
            </a:r>
            <a:endParaRPr lang="en-US" dirty="0"/>
          </a:p>
          <a:p>
            <a:pPr lvl="1" algn="r" rtl="1"/>
            <a:r>
              <a:rPr lang="he-IL" dirty="0"/>
              <a:t>כיצד נציג למשתמש כל אחד מעמודי ה-</a:t>
            </a:r>
            <a:r>
              <a:rPr lang="en-US" dirty="0"/>
              <a:t>template</a:t>
            </a:r>
            <a:r>
              <a:rPr lang="he-IL" dirty="0"/>
              <a:t>? לפי </a:t>
            </a:r>
            <a:r>
              <a:rPr lang="en-US" dirty="0"/>
              <a:t>route</a:t>
            </a:r>
            <a:r>
              <a:rPr lang="he-IL" dirty="0"/>
              <a:t>:</a:t>
            </a:r>
          </a:p>
          <a:p>
            <a:pPr lvl="2" algn="r" rtl="1"/>
            <a:r>
              <a:rPr lang="he-IL" dirty="0"/>
              <a:t>נגדיר שתוצאת החזר של פונקציה שצמודה ל-</a:t>
            </a:r>
            <a:r>
              <a:rPr lang="en-US" dirty="0"/>
              <a:t>route</a:t>
            </a:r>
            <a:r>
              <a:rPr lang="he-IL" dirty="0"/>
              <a:t> תחזיר קובץ </a:t>
            </a:r>
            <a:r>
              <a:rPr lang="en-US" dirty="0"/>
              <a:t>html</a:t>
            </a:r>
            <a:r>
              <a:rPr lang="he-IL" dirty="0"/>
              <a:t> </a:t>
            </a:r>
            <a:r>
              <a:rPr lang="he-IL" dirty="0" err="1"/>
              <a:t>לבחירתינו</a:t>
            </a:r>
            <a:r>
              <a:rPr lang="he-IL" dirty="0"/>
              <a:t>, באמצעות הפונקציה הקיימת ששמה </a:t>
            </a:r>
            <a:r>
              <a:rPr lang="en-US" dirty="0" err="1"/>
              <a:t>render_template</a:t>
            </a:r>
            <a:r>
              <a:rPr lang="en-US" dirty="0"/>
              <a:t>()</a:t>
            </a:r>
            <a:r>
              <a:rPr lang="he-IL" dirty="0"/>
              <a:t>.</a:t>
            </a:r>
          </a:p>
          <a:p>
            <a:pPr lvl="2" algn="r" rt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70804-5A9F-4943-BEAC-F0F01048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03" y="5109651"/>
            <a:ext cx="3238500" cy="1371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DAF428-00D6-0C48-B2C3-26111C57E69E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7DD85-E374-8346-A770-3F3D8603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91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/>
              <a:t>render_template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כדי להציג דפי </a:t>
            </a:r>
            <a:r>
              <a:rPr lang="en-US" dirty="0"/>
              <a:t>html</a:t>
            </a:r>
            <a:r>
              <a:rPr lang="he-IL" dirty="0"/>
              <a:t> נצטרך להחזירם כתוצאה מביקור של </a:t>
            </a:r>
            <a:r>
              <a:rPr lang="en-US" dirty="0"/>
              <a:t>route</a:t>
            </a:r>
            <a:r>
              <a:rPr lang="he-IL" dirty="0"/>
              <a:t> באמצעות </a:t>
            </a:r>
            <a:r>
              <a:rPr lang="en-US" dirty="0" err="1"/>
              <a:t>render_template</a:t>
            </a:r>
            <a:r>
              <a:rPr lang="en-US" dirty="0"/>
              <a:t>()</a:t>
            </a:r>
            <a:endParaRPr lang="he-IL" dirty="0"/>
          </a:p>
          <a:p>
            <a:pPr algn="r" rtl="1"/>
            <a:r>
              <a:rPr lang="he-IL" dirty="0"/>
              <a:t>לצורך כך:</a:t>
            </a:r>
          </a:p>
          <a:p>
            <a:pPr lvl="1" algn="r" rtl="1"/>
            <a:r>
              <a:rPr lang="he-IL" dirty="0"/>
              <a:t>נייבא את הפונקציה </a:t>
            </a:r>
            <a:r>
              <a:rPr lang="en-US" dirty="0" err="1"/>
              <a:t>render_template</a:t>
            </a:r>
            <a:r>
              <a:rPr lang="he-IL" dirty="0"/>
              <a:t> מתוך </a:t>
            </a:r>
            <a:r>
              <a:rPr lang="en-US" dirty="0"/>
              <a:t> flask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נחזיר מתוצאת הפונקציה של ה-</a:t>
            </a:r>
            <a:r>
              <a:rPr lang="en-US" dirty="0"/>
              <a:t>route</a:t>
            </a:r>
            <a:r>
              <a:rPr lang="he-IL" dirty="0"/>
              <a:t> שנבחר את הפונקציה של </a:t>
            </a:r>
            <a:r>
              <a:rPr lang="en-US" dirty="0" err="1"/>
              <a:t>render_template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בתוך </a:t>
            </a:r>
            <a:r>
              <a:rPr lang="en-US" dirty="0" err="1"/>
              <a:t>render_template</a:t>
            </a:r>
            <a:r>
              <a:rPr lang="he-IL" dirty="0"/>
              <a:t> נכתוב את שם התבנית שאנו רוצים שתוצג עבור הכניסה ל-</a:t>
            </a:r>
            <a:r>
              <a:rPr lang="en-US" dirty="0"/>
              <a:t>route</a:t>
            </a:r>
            <a:r>
              <a:rPr lang="he-IL" dirty="0"/>
              <a:t> </a:t>
            </a:r>
            <a:r>
              <a:rPr lang="he-IL" dirty="0" err="1"/>
              <a:t>המשוייך</a:t>
            </a:r>
            <a:r>
              <a:rPr lang="he-IL" dirty="0"/>
              <a:t> לפונקציה.</a:t>
            </a:r>
          </a:p>
          <a:p>
            <a:pPr lvl="1" algn="r" rtl="1"/>
            <a:r>
              <a:rPr lang="he-IL" dirty="0"/>
              <a:t>כך נעשה לעוד </a:t>
            </a:r>
            <a:r>
              <a:rPr lang="en-US" dirty="0"/>
              <a:t>routes</a:t>
            </a:r>
            <a:r>
              <a:rPr lang="he-IL" dirty="0"/>
              <a:t> ותבניות, בהתאם לצורך.</a:t>
            </a:r>
          </a:p>
          <a:p>
            <a:pPr lvl="2" algn="r" rtl="1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DAF428-00D6-0C48-B2C3-26111C57E69E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A825-8F50-5849-9C0E-1CDEA499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8A38-987E-F048-B4C9-CF412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מבוא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AC6E-CADE-394C-BAEE-7E0977C4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54578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/>
              <a:t>כיצד עובד האינטרנט?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0D6C3-5EDA-7D43-BE8F-8C2D0E86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90688"/>
            <a:ext cx="6477000" cy="487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C4D00-696B-5642-88EC-9BCB1A39B8B9}"/>
              </a:ext>
            </a:extLst>
          </p:cNvPr>
          <p:cNvSpPr txBox="1"/>
          <p:nvPr/>
        </p:nvSpPr>
        <p:spPr>
          <a:xfrm>
            <a:off x="0" y="6482081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www.seobility.net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/wiki/Frontend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5E5C0-AA38-0A49-BC3F-254966A05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35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/>
              <a:t>render_template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638530"/>
          </a:xfrm>
        </p:spPr>
        <p:txBody>
          <a:bodyPr>
            <a:normAutofit fontScale="85000" lnSpcReduction="10000"/>
          </a:bodyPr>
          <a:lstStyle/>
          <a:p>
            <a:pPr algn="r" rtl="1"/>
            <a:r>
              <a:rPr lang="he-IL" dirty="0"/>
              <a:t>הפונקציה </a:t>
            </a:r>
            <a:r>
              <a:rPr lang="en-US" dirty="0" err="1"/>
              <a:t>render_template</a:t>
            </a:r>
            <a:r>
              <a:rPr lang="he-IL" dirty="0"/>
              <a:t> מאפשרת להעביר משתנים ל-</a:t>
            </a:r>
            <a:r>
              <a:rPr lang="en-US" dirty="0"/>
              <a:t>template</a:t>
            </a:r>
            <a:r>
              <a:rPr lang="he-IL" dirty="0"/>
              <a:t> באופן הבא:</a:t>
            </a:r>
          </a:p>
          <a:p>
            <a:pPr algn="r" rtl="1"/>
            <a:endParaRPr lang="he-IL" dirty="0"/>
          </a:p>
          <a:p>
            <a:pPr lvl="2" algn="r" rtl="1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DAF428-00D6-0C48-B2C3-26111C57E69E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AF8BC-E275-7B41-A0CD-73F5FDFB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0" y="2790470"/>
            <a:ext cx="7302500" cy="800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BAF670-8C66-D64D-A4AD-990FA2B4450C}"/>
              </a:ext>
            </a:extLst>
          </p:cNvPr>
          <p:cNvSpPr txBox="1">
            <a:spLocks/>
          </p:cNvSpPr>
          <p:nvPr/>
        </p:nvSpPr>
        <p:spPr>
          <a:xfrm>
            <a:off x="838200" y="3730830"/>
            <a:ext cx="10515600" cy="2376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dirty="0"/>
              <a:t>משתנים בשם </a:t>
            </a:r>
            <a:r>
              <a:rPr lang="en-US" dirty="0"/>
              <a:t>title, name</a:t>
            </a:r>
            <a:r>
              <a:rPr lang="he-IL" dirty="0"/>
              <a:t> וכו׳ יהיו זמינים לשימוש בתבנית הרלוונטית</a:t>
            </a:r>
          </a:p>
          <a:p>
            <a:pPr algn="r" rtl="1"/>
            <a:r>
              <a:rPr lang="he-IL" dirty="0"/>
              <a:t>תרגילי </a:t>
            </a:r>
            <a:r>
              <a:rPr lang="en-US" dirty="0" err="1"/>
              <a:t>render_template</a:t>
            </a:r>
            <a:r>
              <a:rPr lang="he-IL" dirty="0"/>
              <a:t> – כיצד נציג את העמודים הבאים:</a:t>
            </a:r>
          </a:p>
          <a:p>
            <a:pPr lvl="1" algn="r" rtl="1"/>
            <a:r>
              <a:rPr lang="en-US" dirty="0"/>
              <a:t>/</a:t>
            </a:r>
            <a:r>
              <a:rPr lang="en-US" dirty="0" err="1"/>
              <a:t>login.html</a:t>
            </a:r>
            <a:r>
              <a:rPr lang="he-IL" dirty="0"/>
              <a:t> בתגובה ל-</a:t>
            </a:r>
            <a:r>
              <a:rPr lang="en-US" dirty="0"/>
              <a:t>route</a:t>
            </a:r>
            <a:r>
              <a:rPr lang="he-IL" dirty="0"/>
              <a:t> של </a:t>
            </a:r>
            <a:r>
              <a:rPr lang="en-US" dirty="0"/>
              <a:t>/login</a:t>
            </a:r>
            <a:r>
              <a:rPr lang="he-IL" dirty="0"/>
              <a:t>?</a:t>
            </a:r>
          </a:p>
          <a:p>
            <a:pPr lvl="1" algn="r" rtl="1"/>
            <a:r>
              <a:rPr lang="en-US" dirty="0" err="1"/>
              <a:t>Profile.html</a:t>
            </a:r>
            <a:r>
              <a:rPr lang="he-IL" dirty="0"/>
              <a:t> בתגובה ל-</a:t>
            </a:r>
            <a:r>
              <a:rPr lang="en-US" dirty="0"/>
              <a:t>route</a:t>
            </a:r>
            <a:r>
              <a:rPr lang="he-IL" dirty="0"/>
              <a:t> של </a:t>
            </a:r>
            <a:r>
              <a:rPr lang="en-US" dirty="0"/>
              <a:t>/</a:t>
            </a:r>
            <a:r>
              <a:rPr lang="en-US" dirty="0" err="1"/>
              <a:t>pofile</a:t>
            </a:r>
            <a:r>
              <a:rPr lang="he-IL" dirty="0"/>
              <a:t>, כאשר בפונקציה </a:t>
            </a:r>
            <a:r>
              <a:rPr lang="en-US" dirty="0"/>
              <a:t>profile()</a:t>
            </a:r>
            <a:r>
              <a:rPr lang="he-IL" dirty="0"/>
              <a:t> המקושרת אליו מוגדר משתנה בשם </a:t>
            </a:r>
            <a:r>
              <a:rPr lang="en-US" dirty="0" err="1"/>
              <a:t>user_name</a:t>
            </a:r>
            <a:r>
              <a:rPr lang="he-IL" dirty="0"/>
              <a:t> ואנו מעוניינים להעביר אותו בתור </a:t>
            </a:r>
            <a:r>
              <a:rPr lang="en-US" dirty="0"/>
              <a:t>username</a:t>
            </a:r>
            <a:r>
              <a:rPr lang="he-IL" dirty="0"/>
              <a:t>לתבנית?</a:t>
            </a:r>
          </a:p>
          <a:p>
            <a:pPr lvl="1"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lvl="2" algn="r" rt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4D46B-3830-E843-8F30-67220D0B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95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משתנים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אופן השימוש במשתנים שהועברו לתבנית הוא באמצעות סוגריים מסולסלים כפולים </a:t>
            </a:r>
            <a:r>
              <a:rPr lang="en-US" dirty="0"/>
              <a:t>{{ </a:t>
            </a:r>
            <a:r>
              <a:rPr lang="en-US" dirty="0" err="1"/>
              <a:t>variable_name</a:t>
            </a:r>
            <a:r>
              <a:rPr lang="en-US" dirty="0"/>
              <a:t> }}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דוגמא...</a:t>
            </a:r>
          </a:p>
          <a:p>
            <a:pPr lvl="2" algn="r" rtl="1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DAF428-00D6-0C48-B2C3-26111C57E69E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5C783-1A96-F947-86E4-EE178EE8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משתנים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ניתן להגדיר ערך ברירת מחדל למשתנים באמצעות </a:t>
            </a:r>
            <a:r>
              <a:rPr lang="he-IL" dirty="0" err="1"/>
              <a:t>פעולץ</a:t>
            </a:r>
            <a:r>
              <a:rPr lang="he-IL" dirty="0"/>
              <a:t> </a:t>
            </a:r>
            <a:r>
              <a:rPr lang="en-US" dirty="0"/>
              <a:t>filter</a:t>
            </a:r>
            <a:r>
              <a:rPr lang="he-IL" dirty="0"/>
              <a:t> בשם </a:t>
            </a:r>
            <a:r>
              <a:rPr lang="en-US" dirty="0"/>
              <a:t>default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אופן הכתיבה הוא:</a:t>
            </a:r>
            <a:endParaRPr lang="en-US" dirty="0"/>
          </a:p>
          <a:p>
            <a:pPr marL="0" indent="0" algn="r" rtl="1">
              <a:buNone/>
            </a:pPr>
            <a:r>
              <a:rPr lang="en-US" dirty="0"/>
              <a:t>	</a:t>
            </a:r>
            <a:r>
              <a:rPr lang="he-IL" dirty="0"/>
              <a:t> </a:t>
            </a:r>
            <a:r>
              <a:rPr lang="en-US" dirty="0"/>
              <a:t>{{ VARIABLE_NAME | default(‘VALUE’, true) }}</a:t>
            </a:r>
          </a:p>
          <a:p>
            <a:pPr algn="r" rtl="1"/>
            <a:r>
              <a:rPr lang="he-IL" dirty="0"/>
              <a:t>כאשר בארגומנט </a:t>
            </a:r>
            <a:r>
              <a:rPr lang="en-US" dirty="0"/>
              <a:t>true</a:t>
            </a:r>
            <a:r>
              <a:rPr lang="he-IL" dirty="0"/>
              <a:t> יחיל את ערך ברירת המחדל אם המשתנה מוגדר אבל ״ריק״ (לא רק כאשר הערך שלו לא קיים אלא גם כאשר הערך שלו שקול ל</a:t>
            </a:r>
            <a:r>
              <a:rPr lang="en-US" dirty="0"/>
              <a:t>false-</a:t>
            </a:r>
            <a:r>
              <a:rPr lang="he-IL" dirty="0"/>
              <a:t>, למשל מחרוזת ריקה </a:t>
            </a:r>
            <a:r>
              <a:rPr lang="en-US" dirty="0" err="1"/>
              <a:t>user_name</a:t>
            </a:r>
            <a:r>
              <a:rPr lang="en-US" dirty="0"/>
              <a:t>=“”</a:t>
            </a:r>
            <a:r>
              <a:rPr lang="he-IL" dirty="0"/>
              <a:t>).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473E6-49E0-7B4E-BBE8-E1AAD632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25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פילטרים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err="1"/>
              <a:t>הנוטציה</a:t>
            </a:r>
            <a:r>
              <a:rPr lang="he-IL" dirty="0"/>
              <a:t> של קו אנכי | (המכונה: </a:t>
            </a:r>
            <a:r>
              <a:rPr lang="en-US" dirty="0"/>
              <a:t>pipe</a:t>
            </a:r>
            <a:r>
              <a:rPr lang="he-IL" dirty="0"/>
              <a:t>) מבטאת פעולה שנקראת פילטר</a:t>
            </a:r>
          </a:p>
          <a:p>
            <a:pPr algn="r" rtl="1"/>
            <a:r>
              <a:rPr lang="he-IL" dirty="0"/>
              <a:t>אופן הכתיבה הוא:</a:t>
            </a:r>
          </a:p>
          <a:p>
            <a:pPr marL="0" indent="0" algn="l">
              <a:buNone/>
            </a:pPr>
            <a:r>
              <a:rPr lang="en-US" dirty="0"/>
              <a:t>{{ VARIABLE_NAME | FILTER1 | FILTER2 | … }}</a:t>
            </a:r>
          </a:p>
          <a:p>
            <a:pPr algn="r" rtl="1"/>
            <a:r>
              <a:rPr lang="he-IL" dirty="0"/>
              <a:t>פילטר מאפשר להפעיל מניפולציה על ערך נתון</a:t>
            </a:r>
          </a:p>
          <a:p>
            <a:pPr algn="r" rtl="1"/>
            <a:r>
              <a:rPr lang="he-IL" dirty="0"/>
              <a:t>ב-</a:t>
            </a:r>
            <a:r>
              <a:rPr lang="en-US" dirty="0"/>
              <a:t>Jinja</a:t>
            </a:r>
            <a:r>
              <a:rPr lang="he-IL" dirty="0"/>
              <a:t> קיימים פילטרים רבים לשימוש </a:t>
            </a:r>
            <a:r>
              <a:rPr lang="en-US" dirty="0"/>
              <a:t>OOB</a:t>
            </a:r>
            <a:r>
              <a:rPr lang="he-IL" dirty="0"/>
              <a:t>, ויש אפשרות לייצר פילטרים מותאמים אישית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6289E-0CC0-8847-813C-5AF7E113104A}"/>
              </a:ext>
            </a:extLst>
          </p:cNvPr>
          <p:cNvSpPr txBox="1"/>
          <p:nvPr/>
        </p:nvSpPr>
        <p:spPr>
          <a:xfrm>
            <a:off x="0" y="6417129"/>
            <a:ext cx="823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jinja.palletsprojects.com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/2.11.x/templates/#list-of-</a:t>
            </a:r>
            <a:r>
              <a:rPr lang="en-US" dirty="0" err="1"/>
              <a:t>builtin</a:t>
            </a:r>
            <a:r>
              <a:rPr lang="en-US" dirty="0"/>
              <a:t>-filters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E96AF-E3B7-1144-B3DC-A98288DD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95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משתנים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ל-</a:t>
            </a:r>
            <a:r>
              <a:rPr lang="en-US" dirty="0"/>
              <a:t>template</a:t>
            </a:r>
            <a:r>
              <a:rPr lang="he-IL" dirty="0"/>
              <a:t> ניתן להעביר </a:t>
            </a:r>
            <a:r>
              <a:rPr lang="en-US" dirty="0"/>
              <a:t>tuples, dictionaries</a:t>
            </a:r>
            <a:r>
              <a:rPr lang="he-IL" dirty="0"/>
              <a:t>, מערכים ועוד.</a:t>
            </a:r>
          </a:p>
          <a:p>
            <a:pPr lvl="1" algn="r" rtl="1"/>
            <a:r>
              <a:rPr lang="he-IL" dirty="0"/>
              <a:t>ב-</a:t>
            </a:r>
            <a:r>
              <a:rPr lang="en-US" dirty="0"/>
              <a:t>tuples</a:t>
            </a:r>
            <a:r>
              <a:rPr lang="he-IL" dirty="0"/>
              <a:t> ובמערכים, נשתמש בערך מסוים באמצעות פנייה לאינדקס הרלוונטי.</a:t>
            </a:r>
          </a:p>
          <a:p>
            <a:pPr lvl="1" algn="r" rtl="1"/>
            <a:r>
              <a:rPr lang="he-IL" dirty="0"/>
              <a:t>עבור </a:t>
            </a:r>
            <a:r>
              <a:rPr lang="en-US" dirty="0"/>
              <a:t> dictionaries</a:t>
            </a:r>
            <a:r>
              <a:rPr lang="he-IL" dirty="0"/>
              <a:t> נשתמש </a:t>
            </a:r>
            <a:r>
              <a:rPr lang="he-IL" dirty="0" err="1"/>
              <a:t>בנוטציה</a:t>
            </a:r>
            <a:r>
              <a:rPr lang="he-IL" dirty="0"/>
              <a:t> של </a:t>
            </a:r>
            <a:r>
              <a:rPr lang="he-IL" dirty="0" err="1"/>
              <a:t>נקודוה</a:t>
            </a:r>
            <a:r>
              <a:rPr lang="he-IL" dirty="0"/>
              <a:t> כדי לחלץ ערך של מפתח.</a:t>
            </a:r>
            <a:endParaRPr lang="en-US" dirty="0"/>
          </a:p>
          <a:p>
            <a:pPr algn="r" rtl="1"/>
            <a:r>
              <a:rPr lang="he-IL" dirty="0"/>
              <a:t>תרגיל – עבור הקריאה: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5D42E-47DC-4347-8AFF-54F46D74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5217886"/>
            <a:ext cx="7848600" cy="1460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D95DF-EB4F-4D4F-8584-A06A5768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09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משתנים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ניתן להגדיר משתנים בתוך ה-</a:t>
            </a:r>
            <a:r>
              <a:rPr lang="en-US" dirty="0"/>
              <a:t>template</a:t>
            </a:r>
            <a:r>
              <a:rPr lang="he-IL" dirty="0"/>
              <a:t> באופן יזום מבלי לקבל אותם מ-</a:t>
            </a:r>
            <a:r>
              <a:rPr lang="en-US" dirty="0" err="1"/>
              <a:t>render_template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אופן כתיבה הוא:</a:t>
            </a:r>
          </a:p>
          <a:p>
            <a:pPr marL="0" indent="0" algn="l">
              <a:buNone/>
            </a:pPr>
            <a:r>
              <a:rPr lang="en-US" dirty="0"/>
              <a:t>{% set VARIABLE_NAME = VALUE %}</a:t>
            </a:r>
          </a:p>
          <a:p>
            <a:pPr algn="r" rtl="1"/>
            <a:r>
              <a:rPr lang="he-IL" dirty="0"/>
              <a:t>שמות המשתנים, הערכים שלהם והסוג של הערכים הם בהתאם לבחירתכם.</a:t>
            </a:r>
          </a:p>
          <a:p>
            <a:pPr algn="r" rtl="1"/>
            <a:r>
              <a:rPr lang="he-IL" dirty="0"/>
              <a:t>דוגמא: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D08E6-37FF-0C4B-B9C5-25761AE5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5175023"/>
            <a:ext cx="7848600" cy="14605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19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include</a:t>
            </a:r>
            <a:r>
              <a:rPr lang="he-IL" dirty="0"/>
              <a:t>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באמצעות מנוע התבניות של </a:t>
            </a:r>
            <a:r>
              <a:rPr lang="en-US" dirty="0"/>
              <a:t>Jinja2</a:t>
            </a:r>
            <a:r>
              <a:rPr lang="he-IL" dirty="0"/>
              <a:t> ניתן למנוע </a:t>
            </a:r>
            <a:r>
              <a:rPr lang="he-IL" dirty="0" err="1"/>
              <a:t>חזרתיות</a:t>
            </a:r>
            <a:r>
              <a:rPr lang="he-IL" dirty="0"/>
              <a:t> בקוד באמצעות ייבוא של קוד מתבנית אחרת.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ייבוא של קוד מקובץ אחד לאחר מתבצע באמצעות הפונקציה </a:t>
            </a:r>
            <a:r>
              <a:rPr lang="en-US" dirty="0"/>
              <a:t>include()</a:t>
            </a:r>
            <a:r>
              <a:rPr lang="he-IL" dirty="0"/>
              <a:t> שמצפה לשם בקובץ שאותו מייבאים באופן הבא:</a:t>
            </a:r>
            <a:endParaRPr lang="en-US" dirty="0"/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he-IL" dirty="0"/>
              <a:t> </a:t>
            </a:r>
            <a:r>
              <a:rPr lang="en-US" dirty="0"/>
              <a:t>{% include(’</a:t>
            </a:r>
            <a:r>
              <a:rPr lang="en-US" dirty="0" err="1"/>
              <a:t>filename.html</a:t>
            </a:r>
            <a:r>
              <a:rPr lang="en-US" dirty="0"/>
              <a:t>’) %}</a:t>
            </a:r>
            <a:endParaRPr lang="he-IL" dirty="0"/>
          </a:p>
          <a:p>
            <a:pPr algn="r" rtl="1"/>
            <a:r>
              <a:rPr lang="he-IL" dirty="0"/>
              <a:t>המקום שבו השורה כתובה הוא המקום שאליו הייבוא יתבצע.</a:t>
            </a:r>
            <a:endParaRPr lang="en-US" dirty="0"/>
          </a:p>
          <a:p>
            <a:pPr algn="r" rtl="1"/>
            <a:r>
              <a:rPr lang="he-IL" dirty="0"/>
              <a:t>דוגמא:</a:t>
            </a:r>
          </a:p>
          <a:p>
            <a:pPr lvl="1" algn="r" rtl="1"/>
            <a:r>
              <a:rPr lang="he-IL" dirty="0"/>
              <a:t>בהנחה שקיים קובץ בשם </a:t>
            </a:r>
            <a:r>
              <a:rPr lang="en-US" dirty="0" err="1"/>
              <a:t>header.html</a:t>
            </a:r>
            <a:r>
              <a:rPr lang="he-IL" dirty="0"/>
              <a:t> שכולל קוד </a:t>
            </a:r>
            <a:r>
              <a:rPr lang="en-US" dirty="0"/>
              <a:t>html</a:t>
            </a:r>
            <a:r>
              <a:rPr lang="he-IL" dirty="0"/>
              <a:t> של ה-</a:t>
            </a:r>
            <a:r>
              <a:rPr lang="en-US" dirty="0"/>
              <a:t>header</a:t>
            </a:r>
            <a:r>
              <a:rPr lang="he-IL" dirty="0"/>
              <a:t> וקוד זה רלוונטי לכל העמודים, נוכל לייבא אותו במקום המתאים בכל אחד מהעמודים.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29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משתנים ו-</a:t>
            </a:r>
            <a:r>
              <a:rPr lang="en-US" dirty="0"/>
              <a:t>include</a:t>
            </a:r>
            <a:r>
              <a:rPr lang="he-IL" dirty="0"/>
              <a:t>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1002983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אם קובץ מייבא קובץ אחר שיש בו שימוש במשתנה, הקובץ המייבא יכול לאתחל את המשתנה בקובץ המיובא.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88E68-FDF6-7240-AF72-25F52866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0" y="3288665"/>
            <a:ext cx="4635500" cy="774700"/>
          </a:xfrm>
          <a:prstGeom prst="rect">
            <a:avLst/>
          </a:prstGeom>
        </p:spPr>
      </p:pic>
      <p:pic>
        <p:nvPicPr>
          <p:cNvPr id="10" name="Picture 9" descr="users.html">
            <a:extLst>
              <a:ext uri="{FF2B5EF4-FFF2-40B4-BE49-F238E27FC236}">
                <a16:creationId xmlns:a16="http://schemas.microsoft.com/office/drawing/2014/main" id="{8F366F19-A2E2-D141-8ACB-1098BDAE59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4337367"/>
            <a:ext cx="4635500" cy="92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5F4603-222A-9B4E-BA6B-03CA5DEA2194}"/>
              </a:ext>
            </a:extLst>
          </p:cNvPr>
          <p:cNvSpPr txBox="1"/>
          <p:nvPr/>
        </p:nvSpPr>
        <p:spPr>
          <a:xfrm>
            <a:off x="692149" y="3968035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users.html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B069A-4763-3C40-9E14-9A8B8B71AFA6}"/>
              </a:ext>
            </a:extLst>
          </p:cNvPr>
          <p:cNvSpPr txBox="1"/>
          <p:nvPr/>
        </p:nvSpPr>
        <p:spPr>
          <a:xfrm>
            <a:off x="3778250" y="2917427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header.html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6DBF24-6448-EB42-8577-6FCE7E04E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224" y="4887278"/>
            <a:ext cx="4635500" cy="927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FC860E-A103-764E-9736-7031459230C0}"/>
              </a:ext>
            </a:extLst>
          </p:cNvPr>
          <p:cNvSpPr txBox="1"/>
          <p:nvPr/>
        </p:nvSpPr>
        <p:spPr>
          <a:xfrm>
            <a:off x="6096000" y="448079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8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משתנים ו-</a:t>
            </a:r>
            <a:r>
              <a:rPr lang="en-US" dirty="0"/>
              <a:t>include</a:t>
            </a:r>
            <a:r>
              <a:rPr lang="he-IL" dirty="0"/>
              <a:t>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1002983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אם קובץ משתמש במשתנה והוא מייבא קובץ אחר, הקובץ המיובא יכול לאתחל את המשתנה בקובץ המייבא.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F4603-222A-9B4E-BA6B-03CA5DEA2194}"/>
              </a:ext>
            </a:extLst>
          </p:cNvPr>
          <p:cNvSpPr txBox="1"/>
          <p:nvPr/>
        </p:nvSpPr>
        <p:spPr>
          <a:xfrm>
            <a:off x="2613112" y="378336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users.html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B069A-4763-3C40-9E14-9A8B8B71AFA6}"/>
              </a:ext>
            </a:extLst>
          </p:cNvPr>
          <p:cNvSpPr txBox="1"/>
          <p:nvPr/>
        </p:nvSpPr>
        <p:spPr>
          <a:xfrm>
            <a:off x="8307387" y="3783369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header.html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A5224-8313-1648-97C7-618950872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57" y="4416175"/>
            <a:ext cx="4914900" cy="92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8EDB7-EF04-4E45-9C06-E93D91C3C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63" y="4511425"/>
            <a:ext cx="5486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6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תנאים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ב-</a:t>
            </a:r>
            <a:r>
              <a:rPr lang="en-US" dirty="0"/>
              <a:t>templates</a:t>
            </a:r>
            <a:r>
              <a:rPr lang="he-IL" dirty="0"/>
              <a:t> ניתן לבדוק תנאים שעל פיהם נציג תוצאות שונות.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התנאים האפשריים הם: </a:t>
            </a:r>
            <a:r>
              <a:rPr lang="en-US" dirty="0"/>
              <a:t>else, if</a:t>
            </a:r>
            <a:r>
              <a:rPr lang="he-IL" dirty="0"/>
              <a:t> ו-</a:t>
            </a:r>
            <a:r>
              <a:rPr lang="en-US" dirty="0" err="1"/>
              <a:t>elif</a:t>
            </a:r>
            <a:r>
              <a:rPr lang="he-IL" dirty="0"/>
              <a:t>, והם חייבים להסתיים ב-</a:t>
            </a:r>
            <a:r>
              <a:rPr lang="en-US" dirty="0"/>
              <a:t>endif</a:t>
            </a:r>
            <a:r>
              <a:rPr lang="he-IL" dirty="0"/>
              <a:t>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כל אחד מהתנאים האלו נכתב בסימנים: </a:t>
            </a:r>
            <a:r>
              <a:rPr lang="en-US" dirty="0"/>
              <a:t>{% condition %}</a:t>
            </a:r>
            <a:r>
              <a:rPr lang="he-IL" dirty="0"/>
              <a:t> וכל תנאי עוטף את הקוד המותנה ששייך לו.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תרגיל: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אם המשתנה </a:t>
            </a:r>
            <a:r>
              <a:rPr lang="en-US" dirty="0"/>
              <a:t>user</a:t>
            </a:r>
            <a:r>
              <a:rPr lang="he-IL" dirty="0"/>
              <a:t> מוגדר אז הדפיס את המחרוזת :</a:t>
            </a:r>
          </a:p>
          <a:p>
            <a:pPr marL="457200" lvl="1" indent="0" algn="l">
              <a:spcBef>
                <a:spcPts val="1000"/>
              </a:spcBef>
              <a:buNone/>
            </a:pPr>
            <a:r>
              <a:rPr lang="en-US" dirty="0"/>
              <a:t>”Hello </a:t>
            </a:r>
            <a:r>
              <a:rPr lang="en-US" dirty="0" err="1"/>
              <a:t>user.firstname</a:t>
            </a:r>
            <a:r>
              <a:rPr lang="en-US" dirty="0"/>
              <a:t> </a:t>
            </a:r>
            <a:r>
              <a:rPr lang="en-US" dirty="0" err="1"/>
              <a:t>user.lastname</a:t>
            </a:r>
            <a:r>
              <a:rPr lang="en-US" dirty="0"/>
              <a:t>”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אחרת:</a:t>
            </a:r>
          </a:p>
          <a:p>
            <a:pPr marL="457200" lvl="1" indent="0" algn="l">
              <a:spcBef>
                <a:spcPts val="1000"/>
              </a:spcBef>
              <a:buNone/>
            </a:pPr>
            <a:r>
              <a:rPr lang="en-US" dirty="0"/>
              <a:t>”Hello stranger!”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jinja.palletsprojects.com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/2.11.x/templates/#if</a:t>
            </a:r>
          </a:p>
        </p:txBody>
      </p:sp>
    </p:spTree>
    <p:extLst>
      <p:ext uri="{BB962C8B-B14F-4D97-AF65-F5344CB8AC3E}">
        <p14:creationId xmlns:p14="http://schemas.microsoft.com/office/powerpoint/2010/main" val="63659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URL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URL</a:t>
            </a:r>
            <a:r>
              <a:rPr lang="he-IL" dirty="0"/>
              <a:t> – מחרוזת שמזהה משאב באינטרנט באמצעות מיקום המשאב (</a:t>
            </a:r>
            <a:r>
              <a:rPr lang="en-US" dirty="0"/>
              <a:t>IP</a:t>
            </a:r>
            <a:r>
              <a:rPr lang="he-IL" dirty="0"/>
              <a:t>)</a:t>
            </a:r>
          </a:p>
          <a:p>
            <a:pPr lvl="1" algn="r" rtl="1"/>
            <a:r>
              <a:rPr lang="en-US" dirty="0"/>
              <a:t>URL</a:t>
            </a:r>
            <a:r>
              <a:rPr lang="he-IL" dirty="0"/>
              <a:t> מצביע על כתובות </a:t>
            </a:r>
            <a:r>
              <a:rPr lang="en-US" dirty="0"/>
              <a:t>IP</a:t>
            </a:r>
            <a:r>
              <a:rPr lang="he-IL" dirty="0"/>
              <a:t> שמוגדרות ב-</a:t>
            </a:r>
            <a:r>
              <a:rPr lang="en-US" dirty="0"/>
              <a:t>DNS</a:t>
            </a:r>
            <a:r>
              <a:rPr lang="he-IL" dirty="0"/>
              <a:t> </a:t>
            </a:r>
            <a:endParaRPr lang="en-US" dirty="0"/>
          </a:p>
          <a:p>
            <a:pPr algn="r" rtl="1"/>
            <a:r>
              <a:rPr lang="he-IL" dirty="0"/>
              <a:t>מבנה הכללי של </a:t>
            </a:r>
            <a:r>
              <a:rPr lang="en-US" dirty="0"/>
              <a:t>URL</a:t>
            </a:r>
            <a:r>
              <a:rPr lang="he-IL" dirty="0"/>
              <a:t>:</a:t>
            </a:r>
          </a:p>
          <a:p>
            <a:pPr marL="0" indent="0" algn="l">
              <a:buNone/>
            </a:pPr>
            <a:r>
              <a:rPr lang="en-US" sz="2400" dirty="0"/>
              <a:t>&lt;protocol&gt;://&lt;hostname&gt;/&lt;relative-path&gt;?&lt;query-parameters&gt;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13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תנאים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תשובה: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אם המשתנה </a:t>
            </a:r>
            <a:r>
              <a:rPr lang="en-US" dirty="0"/>
              <a:t>user</a:t>
            </a:r>
            <a:r>
              <a:rPr lang="he-IL" dirty="0"/>
              <a:t> מוגדר אז הדפיס את המחרוזת :</a:t>
            </a:r>
          </a:p>
          <a:p>
            <a:pPr marL="457200" lvl="1" indent="0" algn="l">
              <a:spcBef>
                <a:spcPts val="1000"/>
              </a:spcBef>
              <a:buNone/>
            </a:pPr>
            <a:r>
              <a:rPr lang="en-US" dirty="0"/>
              <a:t>”Hello </a:t>
            </a:r>
            <a:r>
              <a:rPr lang="en-US" dirty="0" err="1"/>
              <a:t>user.firstname</a:t>
            </a:r>
            <a:r>
              <a:rPr lang="en-US" dirty="0"/>
              <a:t> </a:t>
            </a:r>
            <a:r>
              <a:rPr lang="en-US" dirty="0" err="1"/>
              <a:t>user.lastname</a:t>
            </a:r>
            <a:r>
              <a:rPr lang="en-US" dirty="0"/>
              <a:t>”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אחרת:</a:t>
            </a:r>
          </a:p>
          <a:p>
            <a:pPr marL="457200" lvl="1" indent="0" algn="l">
              <a:spcBef>
                <a:spcPts val="1000"/>
              </a:spcBef>
              <a:buNone/>
            </a:pPr>
            <a:r>
              <a:rPr lang="en-US" dirty="0"/>
              <a:t>”Hello stranger!”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89E51-32D7-3644-84F4-2398569C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752975"/>
            <a:ext cx="8483600" cy="118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2A1F4-35D7-4C4F-8D9F-E37E44EC5ED5}"/>
              </a:ext>
            </a:extLst>
          </p:cNvPr>
          <p:cNvSpPr txBox="1"/>
          <p:nvPr/>
        </p:nvSpPr>
        <p:spPr>
          <a:xfrm>
            <a:off x="0" y="6356350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jinja.palletsprojects.com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/2.11.x/templates/#if</a:t>
            </a:r>
          </a:p>
        </p:txBody>
      </p:sp>
    </p:spTree>
    <p:extLst>
      <p:ext uri="{BB962C8B-B14F-4D97-AF65-F5344CB8AC3E}">
        <p14:creationId xmlns:p14="http://schemas.microsoft.com/office/powerpoint/2010/main" val="3528487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תנאים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1181100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עם תנאים ניתן לייצר תכונות מותנות עבור אלמנטים: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he-IL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B8286-AAAB-0547-9B9F-0EB55F0B1B09}"/>
              </a:ext>
            </a:extLst>
          </p:cNvPr>
          <p:cNvSpPr txBox="1"/>
          <p:nvPr/>
        </p:nvSpPr>
        <p:spPr>
          <a:xfrm>
            <a:off x="0" y="6356350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jinja.palletsprojects.com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/2.11.x/templates/#if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F2359-FD06-CF46-A3D2-30476431D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2730500"/>
            <a:ext cx="8483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83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לולאות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ב-</a:t>
            </a:r>
            <a:r>
              <a:rPr lang="en-US" dirty="0"/>
              <a:t>templates</a:t>
            </a:r>
            <a:r>
              <a:rPr lang="he-IL" dirty="0"/>
              <a:t> ניתן לכתוב קוד באופן מחזורי באמצעות לולאת </a:t>
            </a:r>
            <a:r>
              <a:rPr lang="en-US" dirty="0"/>
              <a:t>for</a:t>
            </a:r>
            <a:r>
              <a:rPr lang="he-IL" dirty="0"/>
              <a:t>, שחייבת להסתיים ב-</a:t>
            </a:r>
            <a:r>
              <a:rPr lang="en-US" dirty="0" err="1"/>
              <a:t>endfor</a:t>
            </a:r>
            <a:r>
              <a:rPr lang="he-IL" dirty="0"/>
              <a:t>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הלולאה נכתבת בסימונים: </a:t>
            </a:r>
            <a:r>
              <a:rPr lang="en-US" dirty="0"/>
              <a:t>{% … %}</a:t>
            </a:r>
            <a:r>
              <a:rPr lang="he-IL" dirty="0"/>
              <a:t> והיא עוטפת את הקוד המחזורי.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ניתן לעבור על מפתחות וערכים </a:t>
            </a:r>
            <a:r>
              <a:rPr lang="en-US" dirty="0"/>
              <a:t>{% for KEY, VAL in OBJECT %}</a:t>
            </a: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או על ערכים בלבד </a:t>
            </a:r>
            <a:r>
              <a:rPr lang="en-US" dirty="0"/>
              <a:t>{% for VAL in ONJECT %}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תרגיל: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המשתנה </a:t>
            </a:r>
            <a:r>
              <a:rPr lang="en-US" dirty="0"/>
              <a:t>hobbies</a:t>
            </a:r>
            <a:r>
              <a:rPr lang="he-IL" dirty="0"/>
              <a:t> הוא מסוג מערך ומכיל </a:t>
            </a:r>
            <a:r>
              <a:rPr lang="en-US" dirty="0"/>
              <a:t>N</a:t>
            </a:r>
            <a:r>
              <a:rPr lang="he-IL" dirty="0"/>
              <a:t> ערכים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המשתנה </a:t>
            </a:r>
            <a:r>
              <a:rPr lang="en-US" dirty="0"/>
              <a:t>user</a:t>
            </a:r>
            <a:r>
              <a:rPr lang="he-IL" dirty="0"/>
              <a:t> הוא מסוג </a:t>
            </a:r>
            <a:r>
              <a:rPr lang="en-US" dirty="0"/>
              <a:t> </a:t>
            </a:r>
            <a:r>
              <a:rPr lang="en-US" dirty="0" err="1"/>
              <a:t>dict</a:t>
            </a:r>
            <a:r>
              <a:rPr lang="he-IL" dirty="0"/>
              <a:t> ומכיל </a:t>
            </a:r>
            <a:r>
              <a:rPr lang="en-US" dirty="0"/>
              <a:t>M</a:t>
            </a:r>
            <a:r>
              <a:rPr lang="he-IL" dirty="0"/>
              <a:t> מפתחות.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השתמשו בשני לולאות  </a:t>
            </a:r>
            <a:r>
              <a:rPr lang="en-US" dirty="0"/>
              <a:t>for</a:t>
            </a:r>
            <a:r>
              <a:rPr lang="he-IL" dirty="0"/>
              <a:t> כדי להדפיס ברשימה את כל התחביבים ואת כל פרטי המשתמש.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659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jinja.palletsprojects.com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/2.11.x/templates/#for</a:t>
            </a:r>
          </a:p>
        </p:txBody>
      </p:sp>
    </p:spTree>
    <p:extLst>
      <p:ext uri="{BB962C8B-B14F-4D97-AF65-F5344CB8AC3E}">
        <p14:creationId xmlns:p14="http://schemas.microsoft.com/office/powerpoint/2010/main" val="4168808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לולאות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תשובה: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659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jinja.palletsprojects.com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/2.11.x/templates/#for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2908C-32DA-AA4E-BB2B-3B74F5F3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096419"/>
            <a:ext cx="5486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1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block</a:t>
            </a:r>
            <a:r>
              <a:rPr lang="he-IL" dirty="0"/>
              <a:t> ו-</a:t>
            </a:r>
            <a:r>
              <a:rPr lang="en-US" dirty="0"/>
              <a:t>extends</a:t>
            </a:r>
            <a:r>
              <a:rPr lang="he-IL" dirty="0"/>
              <a:t>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דפים רבים</a:t>
            </a:r>
            <a:r>
              <a:rPr lang="en-US" dirty="0"/>
              <a:t> </a:t>
            </a:r>
            <a:r>
              <a:rPr lang="he-IL" dirty="0"/>
              <a:t>באתר נוטים לחלוק קוד משותף באופן מהותי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לדוגמא, רוב העמודים חולקים </a:t>
            </a:r>
            <a:r>
              <a:rPr lang="en-US" dirty="0"/>
              <a:t>header</a:t>
            </a:r>
            <a:r>
              <a:rPr lang="he-IL" dirty="0"/>
              <a:t>, </a:t>
            </a:r>
            <a:r>
              <a:rPr lang="en-US" dirty="0"/>
              <a:t>footer</a:t>
            </a:r>
            <a:r>
              <a:rPr lang="he-IL" dirty="0"/>
              <a:t> ותפריט ניווט שהם זהים לחלוטין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השוני בין העמודים הוא בתוכן העמוד</a:t>
            </a:r>
          </a:p>
          <a:p>
            <a:pPr algn="r" rtl="1"/>
            <a:r>
              <a:rPr lang="he-IL" dirty="0"/>
              <a:t>הצורך בקוד שונה עבור הרכיבים המשותפים עולה רק לעתים רחוקות, למשל עבור:</a:t>
            </a:r>
          </a:p>
          <a:p>
            <a:pPr lvl="1" algn="r" rtl="1"/>
            <a:r>
              <a:rPr lang="he-IL" dirty="0"/>
              <a:t>עמוד בית, שבדרך כלל יציג מבנה שונה משאר העמודים באתר</a:t>
            </a:r>
          </a:p>
          <a:p>
            <a:pPr lvl="1" algn="r" rtl="1"/>
            <a:r>
              <a:rPr lang="he-IL" dirty="0"/>
              <a:t>עמודי נחיתה</a:t>
            </a:r>
          </a:p>
          <a:p>
            <a:pPr lvl="1" algn="r" rtl="1"/>
            <a:r>
              <a:rPr lang="he-IL" dirty="0"/>
              <a:t>עמודים מיוחדים אחרים</a:t>
            </a:r>
          </a:p>
          <a:p>
            <a:pPr algn="r" rtl="1"/>
            <a:r>
              <a:rPr lang="he-IL" dirty="0"/>
              <a:t>מכאן, שלרוב העמודים </a:t>
            </a:r>
            <a:r>
              <a:rPr lang="he-IL" b="1" dirty="0"/>
              <a:t>בסיס</a:t>
            </a:r>
            <a:r>
              <a:rPr lang="he-IL" dirty="0"/>
              <a:t> קוד משותף שהם יכולים לחלוק ולהרחיב אותו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869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jinja.palletsprojects.com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/2.11.x/templates/#template-inheritance</a:t>
            </a:r>
          </a:p>
        </p:txBody>
      </p:sp>
    </p:spTree>
    <p:extLst>
      <p:ext uri="{BB962C8B-B14F-4D97-AF65-F5344CB8AC3E}">
        <p14:creationId xmlns:p14="http://schemas.microsoft.com/office/powerpoint/2010/main" val="953403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block</a:t>
            </a:r>
            <a:r>
              <a:rPr lang="he-IL" dirty="0"/>
              <a:t> ו-</a:t>
            </a:r>
            <a:r>
              <a:rPr lang="en-US" dirty="0"/>
              <a:t>extends</a:t>
            </a:r>
            <a:r>
              <a:rPr lang="he-IL" dirty="0"/>
              <a:t>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0" y="2766060"/>
            <a:ext cx="5715000" cy="3406139"/>
          </a:xfrm>
        </p:spPr>
        <p:txBody>
          <a:bodyPr>
            <a:normAutofit fontScale="92500" lnSpcReduction="1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כדי להגדיר </a:t>
            </a:r>
            <a:r>
              <a:rPr lang="en-US" dirty="0"/>
              <a:t>block</a:t>
            </a:r>
            <a:r>
              <a:rPr lang="he-IL" dirty="0"/>
              <a:t> ולדרוס אותו: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נגדיר </a:t>
            </a:r>
            <a:r>
              <a:rPr lang="en-US" dirty="0"/>
              <a:t>block</a:t>
            </a:r>
            <a:r>
              <a:rPr lang="he-IL" dirty="0"/>
              <a:t> בתבנית הבסיס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נשתמש ב-</a:t>
            </a:r>
            <a:r>
              <a:rPr lang="en-US" dirty="0"/>
              <a:t>extends</a:t>
            </a:r>
            <a:r>
              <a:rPr lang="he-IL" dirty="0"/>
              <a:t> של תבנית הבסיס בתבנית המרחיבה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נדרוס את הבלוק הרצוי בתבנית המרחיבה</a:t>
            </a:r>
          </a:p>
          <a:p>
            <a:pPr algn="r" rtl="1"/>
            <a:r>
              <a:rPr lang="he-IL" dirty="0"/>
              <a:t>דוגמה:</a:t>
            </a:r>
          </a:p>
          <a:p>
            <a:pPr lvl="1" algn="r" rtl="1"/>
            <a:r>
              <a:rPr lang="he-IL" dirty="0"/>
              <a:t>תבנית הבסיס </a:t>
            </a:r>
            <a:r>
              <a:rPr lang="en-US" dirty="0" err="1"/>
              <a:t>users.html</a:t>
            </a:r>
            <a:r>
              <a:rPr lang="he-IL" dirty="0"/>
              <a:t> מכילה עמוד מלא שמציג את כל המשתמשים של האתר.</a:t>
            </a:r>
          </a:p>
          <a:p>
            <a:pPr lvl="1" algn="r" rtl="1"/>
            <a:endParaRPr lang="he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869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jinja.palletsprojects.com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/2.11.x/templates/#template-inheritance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96DEB-D853-3F44-8454-86725D1B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96590"/>
            <a:ext cx="54864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6AFB5-C089-B04B-954D-F58D6BEE0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091940"/>
            <a:ext cx="5486400" cy="2159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98853B-9D19-A349-8509-05066B168696}"/>
              </a:ext>
            </a:extLst>
          </p:cNvPr>
          <p:cNvSpPr txBox="1">
            <a:spLocks/>
          </p:cNvSpPr>
          <p:nvPr/>
        </p:nvSpPr>
        <p:spPr>
          <a:xfrm>
            <a:off x="1395413" y="1427163"/>
            <a:ext cx="6881812" cy="89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/>
            <a:endParaRPr lang="he-IL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9DFE82-D80F-ED41-9291-5F2E1C8E8618}"/>
              </a:ext>
            </a:extLst>
          </p:cNvPr>
          <p:cNvSpPr txBox="1">
            <a:spLocks/>
          </p:cNvSpPr>
          <p:nvPr/>
        </p:nvSpPr>
        <p:spPr>
          <a:xfrm>
            <a:off x="152401" y="1604643"/>
            <a:ext cx="11201400" cy="1211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dirty="0"/>
              <a:t>Block</a:t>
            </a:r>
            <a:r>
              <a:rPr lang="he-IL" dirty="0"/>
              <a:t> בתבנית מאפשר להגדיר אזור שניתן לדרוס את התוכן שלו בתבנית. הבלוק מוגדר בתבנית שמהווה בסיס והדריסה מתבצעת בתבנית שמרחיבה את התבנית הבסיס.</a:t>
            </a:r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3354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block</a:t>
            </a:r>
            <a:r>
              <a:rPr lang="he-IL" dirty="0"/>
              <a:t>, </a:t>
            </a:r>
            <a:r>
              <a:rPr lang="en-US" dirty="0"/>
              <a:t>extends</a:t>
            </a:r>
            <a:r>
              <a:rPr lang="he-IL" dirty="0"/>
              <a:t> ו-</a:t>
            </a:r>
            <a:r>
              <a:rPr lang="en-US" dirty="0"/>
              <a:t>super()</a:t>
            </a:r>
            <a:r>
              <a:rPr lang="he-IL" dirty="0"/>
              <a:t> ב-</a:t>
            </a:r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Block</a:t>
            </a:r>
            <a:r>
              <a:rPr lang="he-IL" dirty="0"/>
              <a:t> מאפשר להגדיר אזור שניתן לרמיסה על-ידי תבנית אחרת.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Extends</a:t>
            </a:r>
            <a:r>
              <a:rPr lang="he-IL" dirty="0"/>
              <a:t> הינה הפקודה להרחבת תבנית הבסיס.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block</a:t>
            </a:r>
            <a:r>
              <a:rPr lang="he-IL" dirty="0"/>
              <a:t> בתבנית המרחיבה רומס את הקוד של תבנית הבסיס.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הקריאה ל-</a:t>
            </a:r>
            <a:r>
              <a:rPr lang="en-US" dirty="0"/>
              <a:t>super()</a:t>
            </a:r>
            <a:r>
              <a:rPr lang="he-IL" dirty="0"/>
              <a:t> מאפשרת לכלול את כל הקוד של בלוק המקור.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דוגמא: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תבנית בסיס </a:t>
            </a:r>
            <a:r>
              <a:rPr lang="en-US" dirty="0" err="1"/>
              <a:t>users.html</a:t>
            </a:r>
            <a:r>
              <a:rPr lang="he-IL" dirty="0"/>
              <a:t> מכילה עמוד מלא שמציג את כל המשתמשים של האתר.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התנית המרחיבה </a:t>
            </a:r>
            <a:r>
              <a:rPr lang="en-US" dirty="0" err="1"/>
              <a:t>customers.html</a:t>
            </a:r>
            <a:r>
              <a:rPr lang="he-IL" dirty="0"/>
              <a:t> מציגה את הלקוחות, עם הקריאה </a:t>
            </a:r>
            <a:r>
              <a:rPr lang="en-US" dirty="0"/>
              <a:t>super()</a:t>
            </a:r>
            <a:r>
              <a:rPr lang="he-IL" dirty="0"/>
              <a:t> אחריה שמציגה את כל המשתמשים.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0C37A-781D-B74B-9DA8-00C18A77FE5A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869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jinja.palletsprojects.com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/2.11.x/templates/#template-inheritance</a:t>
            </a:r>
          </a:p>
        </p:txBody>
      </p:sp>
    </p:spTree>
    <p:extLst>
      <p:ext uri="{BB962C8B-B14F-4D97-AF65-F5344CB8AC3E}">
        <p14:creationId xmlns:p14="http://schemas.microsoft.com/office/powerpoint/2010/main" val="575089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Jinja2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AA16D6-DD42-1847-9EA6-ECD8430F6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439" y="2820691"/>
            <a:ext cx="5447580" cy="217903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E4C9C-EC7C-D64C-B9CC-D7EF23470E26}"/>
              </a:ext>
            </a:extLst>
          </p:cNvPr>
          <p:cNvSpPr txBox="1"/>
          <p:nvPr/>
        </p:nvSpPr>
        <p:spPr>
          <a:xfrm>
            <a:off x="7189234" y="1866024"/>
            <a:ext cx="3873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 err="1"/>
              <a:t>css</a:t>
            </a:r>
            <a:endParaRPr lang="en-US" dirty="0"/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 err="1"/>
              <a:t>js</a:t>
            </a:r>
            <a:endParaRPr lang="en-US" dirty="0"/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ABD0-8958-C44D-9EEA-509BC68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5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  <a:r>
              <a:rPr lang="he-IL" dirty="0"/>
              <a:t> ב-</a:t>
            </a:r>
            <a:r>
              <a:rPr lang="en-US" dirty="0"/>
              <a:t>Flask</a:t>
            </a:r>
            <a:r>
              <a:rPr lang="he-IL" dirty="0"/>
              <a:t> זהו כינוי לקבצים שאינם </a:t>
            </a:r>
            <a:r>
              <a:rPr lang="en-US" dirty="0"/>
              <a:t>html</a:t>
            </a:r>
            <a:r>
              <a:rPr lang="he-IL" dirty="0"/>
              <a:t> ובדרך כלל סטטיים (לא דינאמיים).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כל הקבצים </a:t>
            </a:r>
            <a:r>
              <a:rPr lang="he-IL" dirty="0" err="1"/>
              <a:t>הסטטים</a:t>
            </a:r>
            <a:r>
              <a:rPr lang="he-IL" dirty="0"/>
              <a:t> יישמרו בתתי-תיקיות בתוך תיקיית </a:t>
            </a:r>
            <a:r>
              <a:rPr lang="en-US" dirty="0"/>
              <a:t>static</a:t>
            </a:r>
            <a:r>
              <a:rPr lang="he-IL" dirty="0"/>
              <a:t>, בהתאם לסוג.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קבצים סטטיים הם: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css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js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תמונות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קבצים אחרים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ועוד...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726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</a:t>
            </a:r>
            <a:r>
              <a:rPr lang="en-US" dirty="0" err="1"/>
              <a:t>quickstart</a:t>
            </a:r>
            <a:r>
              <a:rPr lang="en-US" dirty="0"/>
              <a:t>/#static-files</a:t>
            </a:r>
          </a:p>
        </p:txBody>
      </p:sp>
    </p:spTree>
    <p:extLst>
      <p:ext uri="{BB962C8B-B14F-4D97-AF65-F5344CB8AC3E}">
        <p14:creationId xmlns:p14="http://schemas.microsoft.com/office/powerpoint/2010/main" val="2594275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Static</a:t>
            </a:r>
            <a:r>
              <a:rPr lang="he-IL" dirty="0"/>
              <a:t> ומבנה אפליקציית </a:t>
            </a:r>
            <a:r>
              <a:rPr lang="en-US" dirty="0"/>
              <a:t>Flask</a:t>
            </a:r>
            <a:r>
              <a:rPr lang="he-IL" dirty="0"/>
              <a:t> התחלתית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קבצים סטטיים צריכים להיות ממוקמים בתיקייה בשם </a:t>
            </a:r>
            <a:r>
              <a:rPr lang="en-US" dirty="0"/>
              <a:t>static</a:t>
            </a:r>
            <a:r>
              <a:rPr lang="he-IL" dirty="0"/>
              <a:t>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ניתן להגדיר תיקייה בשם אחר כמקור לקבצים אלו אך לא נעשה זאת בקורס</a:t>
            </a:r>
          </a:p>
          <a:p>
            <a:pPr lvl="1" algn="r" rtl="1"/>
            <a:r>
              <a:rPr lang="he-IL" dirty="0"/>
              <a:t>כיצד נכלול קבצים אלו בפרויקט? בעזרת הפונקציה המוכרת </a:t>
            </a:r>
            <a:r>
              <a:rPr lang="en-US" dirty="0" err="1"/>
              <a:t>url_for</a:t>
            </a:r>
            <a:r>
              <a:rPr lang="en-US" dirty="0"/>
              <a:t>()</a:t>
            </a:r>
            <a:r>
              <a:rPr lang="he-IL" dirty="0"/>
              <a:t>:</a:t>
            </a:r>
          </a:p>
          <a:p>
            <a:pPr lvl="2" algn="r" rtl="1"/>
            <a:r>
              <a:rPr lang="he-IL" dirty="0"/>
              <a:t>מחזירה מחרוזת של המשאב הרצוי</a:t>
            </a:r>
          </a:p>
          <a:p>
            <a:pPr marL="914400" lvl="2" indent="0" algn="l">
              <a:buNone/>
            </a:pPr>
            <a:r>
              <a:rPr lang="en-US" dirty="0" err="1"/>
              <a:t>url_for</a:t>
            </a:r>
            <a:r>
              <a:rPr lang="en-US" dirty="0"/>
              <a:t>(‘static’, filename=‘FILENAME.EXTENTION’)</a:t>
            </a:r>
            <a:endParaRPr lang="he-IL" dirty="0"/>
          </a:p>
          <a:p>
            <a:pPr marL="914400" lvl="2" indent="0" algn="r" rtl="1">
              <a:buNone/>
            </a:pPr>
            <a:endParaRPr lang="he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726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</a:t>
            </a:r>
            <a:r>
              <a:rPr lang="en-US" dirty="0" err="1"/>
              <a:t>quickstart</a:t>
            </a:r>
            <a:r>
              <a:rPr lang="en-US" dirty="0"/>
              <a:t>/#static-files</a:t>
            </a:r>
          </a:p>
        </p:txBody>
      </p:sp>
    </p:spTree>
    <p:extLst>
      <p:ext uri="{BB962C8B-B14F-4D97-AF65-F5344CB8AC3E}">
        <p14:creationId xmlns:p14="http://schemas.microsoft.com/office/powerpoint/2010/main" val="374619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BE62-FBA8-6F4F-8E78-22B38FD8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פרוטוקול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0F9C-092E-184A-87BC-4F2E34E01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&lt;</a:t>
            </a:r>
            <a:r>
              <a:rPr lang="en-US" sz="2400" dirty="0">
                <a:solidFill>
                  <a:srgbClr val="FF0000"/>
                </a:solidFill>
              </a:rPr>
              <a:t>protocol</a:t>
            </a:r>
            <a:r>
              <a:rPr lang="en-US" sz="2400" dirty="0"/>
              <a:t>&gt;://&lt;hostname&gt;/&lt;relative-path&gt;?&lt;query-parameters&gt;</a:t>
            </a:r>
          </a:p>
          <a:p>
            <a:pPr marL="228600" indent="-228600" algn="l" defTabSz="91440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הרכיב הפרוטוקול ב-</a:t>
            </a:r>
            <a:r>
              <a:rPr lang="en-US" dirty="0"/>
              <a:t>URL</a:t>
            </a:r>
            <a:r>
              <a:rPr lang="he-IL" dirty="0"/>
              <a:t> מעיד על אופן קבלת המשאב.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פרוטוקולים נפוצים:</a:t>
            </a:r>
            <a:r>
              <a:rPr lang="en-US" dirty="0"/>
              <a:t> </a:t>
            </a:r>
            <a:r>
              <a:rPr lang="he-IL" dirty="0"/>
              <a:t> </a:t>
            </a:r>
            <a:r>
              <a:rPr lang="en-US" dirty="0"/>
              <a:t>MAILTO, FILE, FTP, HTTP, HTTPS</a:t>
            </a:r>
            <a:r>
              <a:rPr lang="he-IL" dirty="0"/>
              <a:t> ועוד..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2076D-7145-DB4C-BAEE-52DB6182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2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Static</a:t>
            </a:r>
            <a:r>
              <a:rPr lang="he-IL" dirty="0"/>
              <a:t> ו-</a:t>
            </a:r>
            <a:r>
              <a:rPr lang="en-US" dirty="0"/>
              <a:t>url_for()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דוגמאות לשימוש ב-</a:t>
            </a:r>
            <a:r>
              <a:rPr lang="en-US" dirty="0" err="1"/>
              <a:t>url_for</a:t>
            </a:r>
            <a:r>
              <a:rPr lang="en-US" dirty="0"/>
              <a:t>()</a:t>
            </a:r>
            <a:r>
              <a:rPr lang="he-IL" dirty="0"/>
              <a:t> לייבוא קבצי </a:t>
            </a:r>
            <a:r>
              <a:rPr lang="en-US" dirty="0"/>
              <a:t>JS, CSS</a:t>
            </a:r>
            <a:r>
              <a:rPr lang="he-IL" dirty="0"/>
              <a:t> ותמונות בתבנית </a:t>
            </a:r>
            <a:r>
              <a:rPr lang="en-US" dirty="0"/>
              <a:t>html</a:t>
            </a:r>
            <a:r>
              <a:rPr lang="he-IL" dirty="0"/>
              <a:t>:</a:t>
            </a:r>
          </a:p>
          <a:p>
            <a:pPr marL="914400" lvl="2" indent="0" algn="r" rtl="1">
              <a:buNone/>
            </a:pPr>
            <a:endParaRPr lang="he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726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</a:t>
            </a:r>
            <a:r>
              <a:rPr lang="en-US" dirty="0" err="1"/>
              <a:t>quickstart</a:t>
            </a:r>
            <a:r>
              <a:rPr lang="en-US" dirty="0"/>
              <a:t>/#static-files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5C64ED-1B68-4B4D-A812-E4D2C488C23C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C964B-49DF-0A40-B1A7-4CD411C8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" y="2537619"/>
            <a:ext cx="27559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8A792-EA5D-9145-AFF9-598B49BEB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85" y="3555207"/>
            <a:ext cx="9131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87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תזכורת: התאמת עמודי ה-</a:t>
            </a:r>
            <a:r>
              <a:rPr lang="en-US" dirty="0"/>
              <a:t>HTML</a:t>
            </a:r>
            <a:r>
              <a:rPr lang="he-IL" dirty="0"/>
              <a:t> ל-</a:t>
            </a:r>
            <a:r>
              <a:rPr lang="en-US" dirty="0"/>
              <a:t>Templates</a:t>
            </a:r>
            <a:r>
              <a:rPr lang="he-IL" dirty="0"/>
              <a:t> ב-</a:t>
            </a:r>
            <a:r>
              <a:rPr lang="en-US" dirty="0"/>
              <a:t>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בצורת העבודה בקורס ובשימוש ב-</a:t>
            </a:r>
            <a:r>
              <a:rPr lang="en-US" dirty="0"/>
              <a:t>templates</a:t>
            </a:r>
            <a:r>
              <a:rPr lang="he-IL" dirty="0"/>
              <a:t> במקום עמודי </a:t>
            </a:r>
            <a:r>
              <a:rPr lang="en-US" dirty="0"/>
              <a:t>HTML</a:t>
            </a:r>
            <a:r>
              <a:rPr lang="he-IL" dirty="0"/>
              <a:t> יש צורך לבצע התאמות: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עדכון ערך הקישור שב-</a:t>
            </a:r>
            <a:r>
              <a:rPr lang="en-US" dirty="0"/>
              <a:t>base</a:t>
            </a:r>
            <a:r>
              <a:rPr lang="he-IL" dirty="0"/>
              <a:t> לתיקייה הראשית</a:t>
            </a:r>
            <a:r>
              <a:rPr lang="en-US" dirty="0"/>
              <a:t> </a:t>
            </a:r>
            <a:r>
              <a:rPr lang="he-IL" dirty="0"/>
              <a:t> ״</a:t>
            </a:r>
            <a:r>
              <a:rPr lang="en-US" dirty="0"/>
              <a:t>/</a:t>
            </a:r>
            <a:r>
              <a:rPr lang="he-IL" dirty="0"/>
              <a:t>״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עדכון כל הקישורים הפנימיים (שמצביעים למשאבים פנימיים), לנתיבים או לפונקציות באמצעות </a:t>
            </a:r>
            <a:r>
              <a:rPr lang="en-US" dirty="0"/>
              <a:t>redirect, url_for</a:t>
            </a:r>
            <a:r>
              <a:rPr lang="he-IL" dirty="0"/>
              <a:t> או הנתיבים עצמם, של:</a:t>
            </a:r>
          </a:p>
          <a:p>
            <a:pPr lvl="2" algn="r" rtl="1">
              <a:spcBef>
                <a:spcPts val="1000"/>
              </a:spcBef>
            </a:pPr>
            <a:r>
              <a:rPr lang="en-US" dirty="0" err="1"/>
              <a:t>href</a:t>
            </a:r>
            <a:r>
              <a:rPr lang="en-US" dirty="0"/>
              <a:t> (link)</a:t>
            </a:r>
            <a:endParaRPr lang="he-IL" dirty="0"/>
          </a:p>
          <a:p>
            <a:pPr lvl="2" algn="r" rtl="1">
              <a:spcBef>
                <a:spcPts val="1000"/>
              </a:spcBef>
            </a:pPr>
            <a:r>
              <a:rPr lang="en-US" dirty="0" err="1"/>
              <a:t>src</a:t>
            </a:r>
            <a:r>
              <a:rPr lang="he-IL" dirty="0"/>
              <a:t> </a:t>
            </a:r>
            <a:r>
              <a:rPr lang="en-US" dirty="0"/>
              <a:t>(iframe, </a:t>
            </a:r>
            <a:r>
              <a:rPr lang="en-US" dirty="0" err="1"/>
              <a:t>img</a:t>
            </a:r>
            <a:r>
              <a:rPr lang="en-US" dirty="0"/>
              <a:t>, script, video, audio, </a:t>
            </a:r>
            <a:r>
              <a:rPr lang="en-US" dirty="0" err="1"/>
              <a:t>sourse</a:t>
            </a:r>
            <a:r>
              <a:rPr lang="en-US" dirty="0"/>
              <a:t>)</a:t>
            </a:r>
          </a:p>
          <a:p>
            <a:pPr lvl="2" algn="r" rtl="1">
              <a:spcBef>
                <a:spcPts val="1000"/>
              </a:spcBef>
            </a:pPr>
            <a:r>
              <a:rPr lang="en-US" dirty="0" err="1"/>
              <a:t>href</a:t>
            </a:r>
            <a:r>
              <a:rPr lang="he-IL" dirty="0"/>
              <a:t> (</a:t>
            </a:r>
            <a:r>
              <a:rPr lang="en-US" dirty="0"/>
              <a:t>a</a:t>
            </a:r>
            <a:r>
              <a:rPr lang="he-IL" dirty="0"/>
              <a:t>) – נראה בהמשך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726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</a:t>
            </a:r>
            <a:r>
              <a:rPr lang="en-US" dirty="0" err="1"/>
              <a:t>quickstart</a:t>
            </a:r>
            <a:r>
              <a:rPr lang="en-US" dirty="0"/>
              <a:t>/#static-files</a:t>
            </a:r>
          </a:p>
        </p:txBody>
      </p:sp>
    </p:spTree>
    <p:extLst>
      <p:ext uri="{BB962C8B-B14F-4D97-AF65-F5344CB8AC3E}">
        <p14:creationId xmlns:p14="http://schemas.microsoft.com/office/powerpoint/2010/main" val="1354982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435727-DE7D-AA48-AE6F-880977C80849}"/>
              </a:ext>
            </a:extLst>
          </p:cNvPr>
          <p:cNvSpPr/>
          <p:nvPr/>
        </p:nvSpPr>
        <p:spPr>
          <a:xfrm>
            <a:off x="2371241" y="2045776"/>
            <a:ext cx="9283484" cy="44480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F869D-EA01-E646-8C0F-8D453E21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3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Flask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E4C9C-EC7C-D64C-B9CC-D7EF23470E26}"/>
              </a:ext>
            </a:extLst>
          </p:cNvPr>
          <p:cNvSpPr txBox="1"/>
          <p:nvPr/>
        </p:nvSpPr>
        <p:spPr>
          <a:xfrm>
            <a:off x="7189234" y="1866024"/>
            <a:ext cx="387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Blueprint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ABD0-8958-C44D-9EEA-509BC68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53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386FCD2-572B-324C-AEA6-E03424FE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410692"/>
            <a:ext cx="7620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91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הגדרת </a:t>
            </a:r>
            <a:r>
              <a:rPr lang="en-US" dirty="0"/>
              <a:t>Blueprint</a:t>
            </a:r>
            <a:r>
              <a:rPr lang="he-IL" dirty="0"/>
              <a:t> מאפשר להגדיר חבילות – אוספים של קבצים, או </a:t>
            </a:r>
            <a:r>
              <a:rPr lang="en-US" dirty="0"/>
              <a:t>components</a:t>
            </a:r>
            <a:r>
              <a:rPr lang="he-IL" dirty="0"/>
              <a:t> (רכיבים), ולהרחיב את האפליקציה הראשית במקום להעמיס עליה.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על-ידי יצירת </a:t>
            </a:r>
            <a:r>
              <a:rPr lang="en-US" dirty="0"/>
              <a:t> blueprint</a:t>
            </a:r>
            <a:r>
              <a:rPr lang="he-IL" dirty="0"/>
              <a:t> נוכל ליצור חבילות נפרדות שמאגדות: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routes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Templates</a:t>
            </a:r>
            <a:r>
              <a:rPr lang="he-IL" dirty="0"/>
              <a:t> – קבצי </a:t>
            </a:r>
            <a:r>
              <a:rPr lang="en-US" dirty="0"/>
              <a:t>html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Static files</a:t>
            </a:r>
            <a:r>
              <a:rPr lang="he-IL" dirty="0"/>
              <a:t> – קבצי </a:t>
            </a:r>
            <a:r>
              <a:rPr lang="en-US" dirty="0" err="1"/>
              <a:t>css</a:t>
            </a:r>
            <a:r>
              <a:rPr lang="he-IL" dirty="0"/>
              <a:t>, תמונות, וידאו ועוד..</a:t>
            </a:r>
          </a:p>
          <a:p>
            <a:pPr algn="r" rtl="1"/>
            <a:r>
              <a:rPr lang="he-IL" dirty="0"/>
              <a:t>נקשר לאפליקציה הראשית את כל אחד מה-</a:t>
            </a:r>
            <a:r>
              <a:rPr lang="en-US" dirty="0"/>
              <a:t>blueprints</a:t>
            </a:r>
            <a:r>
              <a:rPr lang="he-IL" dirty="0"/>
              <a:t> </a:t>
            </a:r>
            <a:r>
              <a:rPr lang="he-IL" dirty="0" err="1"/>
              <a:t>שנייצרץ</a:t>
            </a:r>
            <a:endParaRPr lang="he-IL" dirty="0"/>
          </a:p>
          <a:p>
            <a:pPr algn="r" rtl="1"/>
            <a:r>
              <a:rPr lang="he-IL" dirty="0"/>
              <a:t>הגישה של </a:t>
            </a:r>
            <a:r>
              <a:rPr lang="en-US" dirty="0"/>
              <a:t>blueprints</a:t>
            </a:r>
            <a:r>
              <a:rPr lang="he-IL" dirty="0"/>
              <a:t> מאפשרת מודולריות, הפרדת דאגות, נוחות ושליטה בקוד.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/1.1.x/blueprints/</a:t>
            </a:r>
          </a:p>
        </p:txBody>
      </p:sp>
    </p:spTree>
    <p:extLst>
      <p:ext uri="{BB962C8B-B14F-4D97-AF65-F5344CB8AC3E}">
        <p14:creationId xmlns:p14="http://schemas.microsoft.com/office/powerpoint/2010/main" val="3876554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Blueprint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/1.1.x/blueprints/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B4D4A3-0A83-CF4E-BBED-8C9BFEDEC3FB}"/>
              </a:ext>
            </a:extLst>
          </p:cNvPr>
          <p:cNvSpPr/>
          <p:nvPr/>
        </p:nvSpPr>
        <p:spPr>
          <a:xfrm>
            <a:off x="2481262" y="3883978"/>
            <a:ext cx="40005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426674-66AE-4144-B390-EF544254F72D}"/>
              </a:ext>
            </a:extLst>
          </p:cNvPr>
          <p:cNvSpPr/>
          <p:nvPr/>
        </p:nvSpPr>
        <p:spPr>
          <a:xfrm>
            <a:off x="2717003" y="2525553"/>
            <a:ext cx="647701" cy="64770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bp1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FE23DF-7E7D-8740-880D-F8808F5E3E33}"/>
              </a:ext>
            </a:extLst>
          </p:cNvPr>
          <p:cNvSpPr/>
          <p:nvPr/>
        </p:nvSpPr>
        <p:spPr>
          <a:xfrm>
            <a:off x="3848097" y="2978140"/>
            <a:ext cx="647701" cy="64770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bp2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F6E0D-5997-8748-AA2C-F02166288926}"/>
              </a:ext>
            </a:extLst>
          </p:cNvPr>
          <p:cNvSpPr/>
          <p:nvPr/>
        </p:nvSpPr>
        <p:spPr>
          <a:xfrm>
            <a:off x="3652834" y="4042568"/>
            <a:ext cx="647701" cy="64770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bp3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C106A3-2CB7-5648-9B9B-394100192D68}"/>
              </a:ext>
            </a:extLst>
          </p:cNvPr>
          <p:cNvSpPr/>
          <p:nvPr/>
        </p:nvSpPr>
        <p:spPr>
          <a:xfrm>
            <a:off x="2867022" y="5042693"/>
            <a:ext cx="647701" cy="64770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bp4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78B44-218C-D44A-96EB-589116C631D7}"/>
              </a:ext>
            </a:extLst>
          </p:cNvPr>
          <p:cNvSpPr/>
          <p:nvPr/>
        </p:nvSpPr>
        <p:spPr>
          <a:xfrm>
            <a:off x="1076322" y="4745195"/>
            <a:ext cx="647701" cy="64770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bp4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BC70D1FA-8480-8045-8DBE-3D8F52C4C568}"/>
              </a:ext>
            </a:extLst>
          </p:cNvPr>
          <p:cNvCxnSpPr>
            <a:cxnSpLocks/>
            <a:stCxn id="13" idx="0"/>
            <a:endCxn id="5" idx="1"/>
          </p:cNvCxnSpPr>
          <p:nvPr/>
        </p:nvCxnSpPr>
        <p:spPr>
          <a:xfrm rot="5400000" flipH="1" flipV="1">
            <a:off x="1610121" y="3874055"/>
            <a:ext cx="661192" cy="1081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01880D6-07B1-034A-A79B-8508DC16E58E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rot="16200000" flipV="1">
            <a:off x="2556748" y="4408568"/>
            <a:ext cx="758665" cy="5095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A909683D-71CF-8847-8A49-A10B445B1696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2881312" y="4084003"/>
            <a:ext cx="771522" cy="2824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4631FF7-CBE3-3C41-AC50-E92479715D52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rot="10800000" flipV="1">
            <a:off x="2881313" y="3301991"/>
            <a:ext cx="966785" cy="7820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AFC1F5F2-15A1-204E-B28D-699D98C6F4E0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rot="5400000">
            <a:off x="2505709" y="3348833"/>
            <a:ext cx="710724" cy="3595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F4EA9-9948-AA4C-9C4B-B48A2AD9D476}"/>
              </a:ext>
            </a:extLst>
          </p:cNvPr>
          <p:cNvSpPr/>
          <p:nvPr/>
        </p:nvSpPr>
        <p:spPr>
          <a:xfrm>
            <a:off x="8024813" y="2966086"/>
            <a:ext cx="2235834" cy="22358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dirty="0"/>
              <a:t>app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6F2689E-62AD-3F4C-85A8-91215857191E}"/>
              </a:ext>
            </a:extLst>
          </p:cNvPr>
          <p:cNvSpPr/>
          <p:nvPr/>
        </p:nvSpPr>
        <p:spPr>
          <a:xfrm rot="10800000">
            <a:off x="5295900" y="3992681"/>
            <a:ext cx="1600200" cy="1826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0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לפיכך אם נרצה לייצר </a:t>
            </a:r>
            <a:r>
              <a:rPr lang="en-US" dirty="0"/>
              <a:t>blueprint</a:t>
            </a:r>
            <a:r>
              <a:rPr lang="he-IL" dirty="0"/>
              <a:t> נפרד לעמוד בשם </a:t>
            </a:r>
            <a:r>
              <a:rPr lang="en-US" dirty="0"/>
              <a:t> about</a:t>
            </a:r>
            <a:r>
              <a:rPr lang="he-IL" dirty="0"/>
              <a:t>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נייצר תיקייה בשם </a:t>
            </a:r>
            <a:r>
              <a:rPr lang="en-US" dirty="0"/>
              <a:t>about</a:t>
            </a:r>
            <a:r>
              <a:rPr lang="he-IL" dirty="0"/>
              <a:t> עם קובץ בשם </a:t>
            </a:r>
            <a:r>
              <a:rPr lang="en-US" dirty="0" err="1"/>
              <a:t>about.py</a:t>
            </a:r>
            <a:endParaRPr lang="he-IL" dirty="0"/>
          </a:p>
          <a:p>
            <a:pPr lvl="1" algn="r" rtl="1">
              <a:spcBef>
                <a:spcPts val="1000"/>
              </a:spcBef>
            </a:pPr>
            <a:r>
              <a:rPr lang="he-IL" dirty="0"/>
              <a:t>ניצור בתוכה את התיקיות </a:t>
            </a:r>
            <a:r>
              <a:rPr lang="en-US" dirty="0"/>
              <a:t>templates, static</a:t>
            </a:r>
            <a:endParaRPr lang="he-IL" dirty="0"/>
          </a:p>
          <a:p>
            <a:pPr lvl="1" algn="r" rtl="1">
              <a:spcBef>
                <a:spcPts val="1000"/>
              </a:spcBef>
            </a:pPr>
            <a:r>
              <a:rPr lang="he-IL" dirty="0"/>
              <a:t>נקבל את מבנה הפרויקט הבא: </a:t>
            </a:r>
          </a:p>
          <a:p>
            <a:pPr lvl="1" algn="r" rtl="1">
              <a:spcBef>
                <a:spcPts val="1000"/>
              </a:spcBef>
            </a:pPr>
            <a:endParaRPr lang="he-IL" dirty="0"/>
          </a:p>
          <a:p>
            <a:pPr lvl="1" algn="r" rtl="1">
              <a:spcBef>
                <a:spcPts val="1000"/>
              </a:spcBef>
            </a:pPr>
            <a:endParaRPr lang="he-IL" dirty="0"/>
          </a:p>
          <a:p>
            <a:pPr lvl="1" algn="r" rtl="1">
              <a:spcBef>
                <a:spcPts val="1000"/>
              </a:spcBef>
            </a:pPr>
            <a:r>
              <a:rPr lang="he-IL" dirty="0"/>
              <a:t>נייצר </a:t>
            </a:r>
            <a:r>
              <a:rPr lang="en-US" dirty="0"/>
              <a:t>blueprint</a:t>
            </a:r>
            <a:r>
              <a:rPr lang="he-IL" dirty="0"/>
              <a:t> לכל אחד מהעמודים באתר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/1.1.x/blueprints/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3040-6998-6148-9C7C-B7B70E58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2628900"/>
            <a:ext cx="2400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49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550" y="2011680"/>
            <a:ext cx="3524249" cy="4160520"/>
          </a:xfrm>
        </p:spPr>
        <p:txBody>
          <a:bodyPr>
            <a:normAutofit fontScale="92500" lnSpcReduction="2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על מנת להגדיר </a:t>
            </a:r>
            <a:r>
              <a:rPr lang="en-US" dirty="0"/>
              <a:t>blueprint</a:t>
            </a:r>
            <a:r>
              <a:rPr lang="he-IL" dirty="0"/>
              <a:t>:</a:t>
            </a:r>
            <a:endParaRPr lang="en-US" dirty="0"/>
          </a:p>
          <a:p>
            <a:pPr lvl="1" algn="r" rtl="1">
              <a:spcBef>
                <a:spcPts val="1000"/>
              </a:spcBef>
            </a:pPr>
            <a:r>
              <a:rPr lang="he-IL" dirty="0"/>
              <a:t>נייבא את המחלקה </a:t>
            </a:r>
            <a:r>
              <a:rPr lang="en-US" dirty="0"/>
              <a:t>Blueprint</a:t>
            </a:r>
            <a:r>
              <a:rPr lang="he-IL" dirty="0"/>
              <a:t> מ-</a:t>
            </a:r>
            <a:r>
              <a:rPr lang="en-US" dirty="0"/>
              <a:t>flask</a:t>
            </a:r>
            <a:r>
              <a:rPr lang="he-IL" dirty="0"/>
              <a:t>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נשתמש במחלקה כדי להגדיר </a:t>
            </a:r>
            <a:r>
              <a:rPr lang="en-US" dirty="0"/>
              <a:t>blueprint</a:t>
            </a:r>
            <a:r>
              <a:rPr lang="he-IL" dirty="0"/>
              <a:t> חדש.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נגדיר </a:t>
            </a:r>
            <a:r>
              <a:rPr lang="en-US" dirty="0"/>
              <a:t>routes</a:t>
            </a:r>
            <a:r>
              <a:rPr lang="he-IL" dirty="0"/>
              <a:t> שקשורים ל-</a:t>
            </a:r>
            <a:r>
              <a:rPr lang="en-US" dirty="0"/>
              <a:t> blueprint</a:t>
            </a:r>
            <a:r>
              <a:rPr lang="he-IL" dirty="0"/>
              <a:t>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נרחיב את האפליקציה הראשית עם ה-</a:t>
            </a:r>
            <a:r>
              <a:rPr lang="en-US" dirty="0"/>
              <a:t>blueprint</a:t>
            </a:r>
            <a:r>
              <a:rPr lang="he-IL" dirty="0"/>
              <a:t> שיצרנו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EAC5-8698-6349-9C82-16B52DB56722}"/>
              </a:ext>
            </a:extLst>
          </p:cNvPr>
          <p:cNvSpPr txBox="1"/>
          <p:nvPr/>
        </p:nvSpPr>
        <p:spPr>
          <a:xfrm>
            <a:off x="0" y="6356350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/1.1.x/blueprints/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4A46C-A2AC-7E46-8459-E66FFE40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685800"/>
            <a:ext cx="7505700" cy="391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D42A8-7AED-1648-88EE-2104CB447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918075"/>
            <a:ext cx="7505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97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תרגול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he-IL" dirty="0"/>
              <a:t>מעבר על פרויקט הבסיס (10 דקות)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he-IL" dirty="0"/>
              <a:t>יצירת עמודים חדשים בפרויקט הבסיס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he-IL" dirty="0"/>
              <a:t>התאמת ה-</a:t>
            </a:r>
            <a:r>
              <a:rPr lang="en-US" dirty="0"/>
              <a:t>base</a:t>
            </a:r>
            <a:r>
              <a:rPr lang="he-IL" dirty="0"/>
              <a:t> לבסיס העמודים בפרויקט שלכם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he-IL" dirty="0"/>
              <a:t>קישורים לקטלוגים מקטלוג עמוד תבנית עם </a:t>
            </a:r>
            <a:r>
              <a:rPr lang="en-US" dirty="0"/>
              <a:t>query parameters</a:t>
            </a:r>
            <a:endParaRPr lang="he-IL" dirty="0"/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he-IL" dirty="0"/>
              <a:t>מוצרים בקטלוג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he-IL" dirty="0"/>
              <a:t>קישור לעמוד מוצר כעמוד תבנית עם </a:t>
            </a:r>
            <a:r>
              <a:rPr lang="en-US" dirty="0"/>
              <a:t>query parameters</a:t>
            </a:r>
            <a:endParaRPr lang="he-IL" dirty="0"/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he-IL" dirty="0"/>
              <a:t>שליפת נתונים מבסיס נתונים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he-IL" dirty="0"/>
              <a:t>עמוד </a:t>
            </a:r>
            <a:r>
              <a:rPr lang="en-US" dirty="0"/>
              <a:t>login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Session</a:t>
            </a:r>
            <a:r>
              <a:rPr lang="he-IL" dirty="0"/>
              <a:t> למשתמשים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ajax</a:t>
            </a:r>
            <a:endParaRPr lang="he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72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פרויקט הקורס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E4C9C-EC7C-D64C-B9CC-D7EF23470E26}"/>
              </a:ext>
            </a:extLst>
          </p:cNvPr>
          <p:cNvSpPr txBox="1"/>
          <p:nvPr/>
        </p:nvSpPr>
        <p:spPr>
          <a:xfrm>
            <a:off x="7189234" y="1866024"/>
            <a:ext cx="3873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פרויקט הקורס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מבנה הפרויקט הנתון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/>
              <a:t>app.py</a:t>
            </a:r>
            <a:endParaRPr lang="en-US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/>
              <a:t>templates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/>
              <a:t>pages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עמודי האתר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ABD0-8958-C44D-9EEA-509BC68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59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386FCD2-572B-324C-AEA6-E03424FE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1433050"/>
            <a:ext cx="5867401" cy="2298065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FBDE965-4F03-6849-9433-ED0FE62B6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91370" y="4177318"/>
            <a:ext cx="5447580" cy="2179032"/>
          </a:xfrm>
        </p:spPr>
      </p:pic>
    </p:spTree>
    <p:extLst>
      <p:ext uri="{BB962C8B-B14F-4D97-AF65-F5344CB8AC3E}">
        <p14:creationId xmlns:p14="http://schemas.microsoft.com/office/powerpoint/2010/main" val="253625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BE62-FBA8-6F4F-8E78-22B38FD8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Hostname</a:t>
            </a:r>
            <a:r>
              <a:rPr lang="he-IL" dirty="0"/>
              <a:t> (שם מארח)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0F9C-092E-184A-87BC-4F2E34E01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&lt;protocol&gt;://&lt;</a:t>
            </a:r>
            <a:r>
              <a:rPr lang="en-US" sz="2400" dirty="0">
                <a:solidFill>
                  <a:srgbClr val="FF0000"/>
                </a:solidFill>
              </a:rPr>
              <a:t>hostname</a:t>
            </a:r>
            <a:r>
              <a:rPr lang="en-US" sz="2400" dirty="0"/>
              <a:t>&gt;/&lt;relative-path&gt;?&lt;query-parameters&gt;</a:t>
            </a:r>
          </a:p>
          <a:p>
            <a:pPr marL="228600" indent="-228600" algn="l" defTabSz="91440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הרכיב שם המארח ב-</a:t>
            </a:r>
            <a:r>
              <a:rPr lang="en-US" dirty="0"/>
              <a:t>URL</a:t>
            </a:r>
            <a:r>
              <a:rPr lang="he-IL" dirty="0"/>
              <a:t> מעיד על מזהה המשאב הרצוי באינטרנט.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המבנה הכללי של שם המארח הוא:</a:t>
            </a: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dirty="0" err="1"/>
              <a:t>www.</a:t>
            </a:r>
            <a:r>
              <a:rPr lang="en-US" dirty="0" err="1">
                <a:solidFill>
                  <a:srgbClr val="00B050"/>
                </a:solidFill>
              </a:rPr>
              <a:t>submain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domain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name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C00000"/>
                </a:solidFill>
              </a:rPr>
              <a:t>top</a:t>
            </a:r>
            <a:r>
              <a:rPr lang="en-US" dirty="0">
                <a:solidFill>
                  <a:srgbClr val="C00000"/>
                </a:solidFill>
              </a:rPr>
              <a:t>-level-name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he-IL" dirty="0"/>
              <a:t>לדוגמא: </a:t>
            </a:r>
            <a:r>
              <a:rPr lang="en-US" dirty="0">
                <a:hlinkClick r:id="rId2"/>
              </a:rPr>
              <a:t>www.</a:t>
            </a:r>
            <a:r>
              <a:rPr lang="en-US" dirty="0">
                <a:solidFill>
                  <a:srgbClr val="00B050"/>
                </a:solidFill>
                <a:hlinkClick r:id="rId2"/>
              </a:rPr>
              <a:t>drive</a:t>
            </a:r>
            <a:r>
              <a:rPr lang="en-US" dirty="0">
                <a:hlinkClick r:id="rId2"/>
              </a:rPr>
              <a:t>.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2"/>
              </a:rPr>
              <a:t>google</a:t>
            </a:r>
            <a:r>
              <a:rPr lang="en-US" dirty="0">
                <a:hlinkClick r:id="rId2"/>
              </a:rPr>
              <a:t>.</a:t>
            </a:r>
            <a:r>
              <a:rPr lang="en-US" dirty="0">
                <a:solidFill>
                  <a:srgbClr val="C00000"/>
                </a:solidFill>
                <a:hlinkClick r:id="rId2"/>
              </a:rPr>
              <a:t>com</a:t>
            </a:r>
            <a:endParaRPr lang="en-US" dirty="0">
              <a:solidFill>
                <a:srgbClr val="C00000"/>
              </a:solidFill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he-IL" dirty="0"/>
              <a:t>כאשר:</a:t>
            </a:r>
          </a:p>
          <a:p>
            <a:pPr algn="r" rtl="1"/>
            <a:r>
              <a:rPr lang="en-US" dirty="0"/>
              <a:t>www</a:t>
            </a:r>
            <a:r>
              <a:rPr lang="he-IL" dirty="0"/>
              <a:t> – מעיד על משאב שנמצא באינטרנט. אופציונלי</a:t>
            </a:r>
          </a:p>
          <a:p>
            <a:pPr algn="r" rtl="1"/>
            <a:r>
              <a:rPr lang="en-US" dirty="0"/>
              <a:t>subdomain</a:t>
            </a:r>
            <a:r>
              <a:rPr lang="he-IL" dirty="0"/>
              <a:t> – תת מתחם. אופציונלי. קיומו לשיקולי בעל האתר.</a:t>
            </a:r>
          </a:p>
          <a:p>
            <a:pPr algn="r" rtl="1"/>
            <a:r>
              <a:rPr lang="en-US" dirty="0"/>
              <a:t>domain-name</a:t>
            </a:r>
            <a:r>
              <a:rPr lang="he-IL" dirty="0"/>
              <a:t> – שם מתחם. חובה</a:t>
            </a:r>
          </a:p>
          <a:p>
            <a:pPr algn="r" rtl="1"/>
            <a:r>
              <a:rPr lang="en-US" dirty="0"/>
              <a:t>TDL</a:t>
            </a:r>
            <a:r>
              <a:rPr lang="he-IL" dirty="0"/>
              <a:t> (</a:t>
            </a:r>
            <a:r>
              <a:rPr lang="en-US" dirty="0"/>
              <a:t>top-level-domain</a:t>
            </a:r>
            <a:r>
              <a:rPr lang="he-IL" dirty="0"/>
              <a:t>) – סיומת אינטרנט. חובה. לדוגמא:</a:t>
            </a:r>
            <a:r>
              <a:rPr lang="en-US" dirty="0"/>
              <a:t> </a:t>
            </a:r>
            <a:r>
              <a:rPr lang="he-IL" dirty="0"/>
              <a:t> </a:t>
            </a:r>
            <a:r>
              <a:rPr lang="en-US" dirty="0"/>
              <a:t>.com, .</a:t>
            </a:r>
            <a:r>
              <a:rPr lang="en-US" dirty="0" err="1"/>
              <a:t>cz</a:t>
            </a:r>
            <a:r>
              <a:rPr lang="en-US" dirty="0"/>
              <a:t>, .se, .info, .org, .ac</a:t>
            </a:r>
            <a:r>
              <a:rPr lang="he-IL" dirty="0"/>
              <a:t> 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49875-9F41-2148-B0BB-37F0DBB8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0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פרויקט הקורס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בפרויקט הקורס אתם נדרשים לייצר אפליקציית </a:t>
            </a:r>
            <a:r>
              <a:rPr lang="en-US" dirty="0"/>
              <a:t>Flask</a:t>
            </a: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את האפליקציה לא תיצרו מאפס אלא תתחילו מפרויקט נתון, בסיסי ביותר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תידרשו למזג את חלקי הפרויקט שפיתחתם עד כה לתוך הפרויקט הנתון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חלק זה סוקר את מבנה ורכיבי האפליקציה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64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מבנה פרויקט נתון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462" y="2011680"/>
            <a:ext cx="7399337" cy="4160520"/>
          </a:xfrm>
        </p:spPr>
        <p:txBody>
          <a:bodyPr>
            <a:normAutofit fontScale="92500" lnSpcReduction="2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בפרויקט נתון: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קובץ </a:t>
            </a:r>
            <a:r>
              <a:rPr lang="en-US" dirty="0" err="1"/>
              <a:t>app.py</a:t>
            </a:r>
            <a:r>
              <a:rPr lang="he-IL" dirty="0"/>
              <a:t> – קובץ האפליקציה הראשית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תיקיית </a:t>
            </a:r>
            <a:r>
              <a:rPr lang="en-US" dirty="0"/>
              <a:t>static</a:t>
            </a:r>
            <a:r>
              <a:rPr lang="he-IL" dirty="0"/>
              <a:t> – קבצים סטטיים כלליים, גלובאליים, גנריים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תיקיית </a:t>
            </a:r>
            <a:r>
              <a:rPr lang="en-US" dirty="0"/>
              <a:t>templates</a:t>
            </a:r>
            <a:r>
              <a:rPr lang="he-IL" dirty="0"/>
              <a:t> – קבצי </a:t>
            </a:r>
            <a:r>
              <a:rPr lang="en-US" dirty="0"/>
              <a:t>HTML</a:t>
            </a:r>
            <a:r>
              <a:rPr lang="he-IL" dirty="0"/>
              <a:t> כלליים, גלובאליים, גנריים (למשל, תבנית הבסיס)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תיקיית </a:t>
            </a:r>
            <a:r>
              <a:rPr lang="en-US" dirty="0"/>
              <a:t>components</a:t>
            </a:r>
            <a:r>
              <a:rPr lang="he-IL" dirty="0"/>
              <a:t> שמכילה רכיבים עיקריים (</a:t>
            </a:r>
            <a:r>
              <a:rPr lang="en-US" dirty="0"/>
              <a:t>nav, footer, header</a:t>
            </a:r>
            <a:r>
              <a:rPr lang="he-IL" dirty="0"/>
              <a:t>)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תיקיית </a:t>
            </a:r>
            <a:r>
              <a:rPr lang="en-US" dirty="0"/>
              <a:t>pages</a:t>
            </a:r>
            <a:r>
              <a:rPr lang="he-IL" dirty="0"/>
              <a:t> שמכילה </a:t>
            </a:r>
            <a:r>
              <a:rPr lang="en-US" dirty="0"/>
              <a:t>blueprints</a:t>
            </a:r>
            <a:r>
              <a:rPr lang="he-IL" dirty="0"/>
              <a:t> לעמודים של האתר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בתוך כל תיקייה – קובץ </a:t>
            </a:r>
            <a:r>
              <a:rPr lang="en-US" dirty="0"/>
              <a:t>.</a:t>
            </a:r>
            <a:r>
              <a:rPr lang="en-US" dirty="0" err="1"/>
              <a:t>py</a:t>
            </a:r>
            <a:r>
              <a:rPr lang="he-IL" dirty="0"/>
              <a:t> של העמוד, תיקיות </a:t>
            </a:r>
            <a:r>
              <a:rPr lang="en-US" dirty="0"/>
              <a:t>static</a:t>
            </a:r>
            <a:r>
              <a:rPr lang="he-IL" dirty="0"/>
              <a:t> ו-</a:t>
            </a:r>
            <a:r>
              <a:rPr lang="en-US" dirty="0"/>
              <a:t>templates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קבצי הגדרות </a:t>
            </a:r>
            <a:r>
              <a:rPr lang="en-US" dirty="0"/>
              <a:t>.env</a:t>
            </a:r>
            <a:r>
              <a:rPr lang="he-IL" dirty="0"/>
              <a:t> ו-</a:t>
            </a:r>
            <a:r>
              <a:rPr lang="en-US" dirty="0" err="1"/>
              <a:t>settings.py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1846A-753E-444B-9499-9208CB3D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3" y="1158875"/>
            <a:ext cx="3632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0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קובץ </a:t>
            </a:r>
            <a:r>
              <a:rPr lang="en-US" dirty="0"/>
              <a:t>.env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בפרויקט, הקובץ </a:t>
            </a:r>
            <a:r>
              <a:rPr lang="en-US" dirty="0"/>
              <a:t>.env</a:t>
            </a:r>
            <a:r>
              <a:rPr lang="he-IL" dirty="0"/>
              <a:t> הוא קובץ הגדרות שמכיל מידע רגיש.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לא(!) מוסיפים אותו ל-</a:t>
            </a:r>
            <a:r>
              <a:rPr lang="en-US" dirty="0"/>
              <a:t>repo</a:t>
            </a:r>
            <a:r>
              <a:rPr lang="he-IL" dirty="0"/>
              <a:t> ב-</a:t>
            </a:r>
            <a:r>
              <a:rPr lang="en-US" dirty="0"/>
              <a:t>git</a:t>
            </a:r>
            <a:r>
              <a:rPr lang="he-IL" dirty="0"/>
              <a:t> (מי שמכיר).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בקובץ זה יש צורך לדרוס את: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SECRET_KEY</a:t>
            </a:r>
            <a:r>
              <a:rPr lang="he-IL" dirty="0"/>
              <a:t> (ככתוב במדריך להתקנת הסביבה)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כל משתני ה-</a:t>
            </a:r>
            <a:r>
              <a:rPr lang="en-US" dirty="0"/>
              <a:t>DB</a:t>
            </a:r>
            <a:r>
              <a:rPr lang="he-IL" dirty="0"/>
              <a:t> בהתאם להגדרות שרת ה-</a:t>
            </a:r>
            <a:r>
              <a:rPr lang="en-US" dirty="0"/>
              <a:t>MySQL</a:t>
            </a:r>
            <a:r>
              <a:rPr lang="he-IL" dirty="0"/>
              <a:t> שלכם.</a:t>
            </a:r>
          </a:p>
          <a:p>
            <a:pPr algn="r" rtl="1"/>
            <a:r>
              <a:rPr lang="he-IL" u="sng" dirty="0"/>
              <a:t>שינויים בקובץ זה מחייבים הפעלה מחדש של האפליקציה (הפסקת ריצה והתחלתה)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91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קובץ </a:t>
            </a:r>
            <a:r>
              <a:rPr lang="en-US" dirty="0" err="1"/>
              <a:t>app.py</a:t>
            </a:r>
            <a:r>
              <a:rPr lang="he-IL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בפרויקט, הקובץ </a:t>
            </a:r>
            <a:r>
              <a:rPr lang="en-US" dirty="0" err="1"/>
              <a:t>app.py</a:t>
            </a:r>
            <a:r>
              <a:rPr lang="he-IL" dirty="0"/>
              <a:t> מגדיר את הדברים הבאים בלבד: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הגדרות בסיסיות של הפרויקט.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בהגדרות אלו לא תצטרכו לשנות דבר מלבד זמן ה-</a:t>
            </a:r>
            <a:r>
              <a:rPr lang="en-US" dirty="0"/>
              <a:t>Session</a:t>
            </a:r>
            <a:endParaRPr lang="he-IL" dirty="0"/>
          </a:p>
          <a:p>
            <a:pPr lvl="1" algn="r" rtl="1">
              <a:spcBef>
                <a:spcPts val="1000"/>
              </a:spcBef>
            </a:pPr>
            <a:r>
              <a:rPr lang="en-US" dirty="0"/>
              <a:t>Blueprints</a:t>
            </a:r>
            <a:r>
              <a:rPr lang="he-IL" dirty="0"/>
              <a:t> של העמודים באתר.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תצטרכו להגדיר בקובץ זה </a:t>
            </a:r>
            <a:r>
              <a:rPr lang="en-US" dirty="0"/>
              <a:t>blueprints</a:t>
            </a:r>
            <a:r>
              <a:rPr lang="he-IL" dirty="0"/>
              <a:t> לעמודים נוספים שתיצרו בהמשך</a:t>
            </a:r>
          </a:p>
          <a:p>
            <a:pPr lvl="1" algn="r" rtl="1">
              <a:spcBef>
                <a:spcPts val="1000"/>
              </a:spcBef>
            </a:pPr>
            <a:r>
              <a:rPr lang="en-US" dirty="0"/>
              <a:t>Blueprints</a:t>
            </a:r>
            <a:r>
              <a:rPr lang="he-IL" dirty="0"/>
              <a:t> של הרכיבים באתר.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תצטרכו להגדיר בקובץ זה </a:t>
            </a:r>
            <a:r>
              <a:rPr lang="en-US" dirty="0"/>
              <a:t>blueprints</a:t>
            </a:r>
            <a:r>
              <a:rPr lang="he-IL" dirty="0"/>
              <a:t> לרכיבים נוספים שתיצרו בהמשך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31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  <a:spcBef>
                <a:spcPts val="1000"/>
              </a:spcBef>
            </a:pPr>
            <a:r>
              <a:rPr lang="he-IL" dirty="0"/>
              <a:t>תיקיית </a:t>
            </a:r>
            <a:r>
              <a:rPr lang="en-US" dirty="0"/>
              <a:t>templates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תיקיית </a:t>
            </a:r>
            <a:r>
              <a:rPr lang="en-US" dirty="0"/>
              <a:t>templates</a:t>
            </a:r>
            <a:r>
              <a:rPr lang="he-IL" dirty="0"/>
              <a:t> מכילה קובץ בודד בשם </a:t>
            </a:r>
            <a:r>
              <a:rPr lang="en-US" dirty="0" err="1"/>
              <a:t>base.html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קובץ זה מגדיר תבנית בסיסית לכל העמודים באתר.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כל אחד מהעמודים הקיימים מרחיבים אותו עם </a:t>
            </a:r>
            <a:r>
              <a:rPr lang="en-US" dirty="0"/>
              <a:t>extends</a:t>
            </a:r>
            <a:r>
              <a:rPr lang="he-IL" dirty="0"/>
              <a:t> ודורסים משתנים ובלוקים שמוגדרים בו.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בתחילת הקובץ קיימת רשימה של משתנים ובלוקים שניתנים לדריסה בקובץ זה.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46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פרמטרים ב-</a:t>
            </a:r>
            <a:r>
              <a:rPr lang="en-US" dirty="0"/>
              <a:t>URL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B85902-B0F2-C644-9C4B-893FCE15E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15077"/>
            <a:ext cx="4572000" cy="17145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E7FCF-2599-E94F-9D5B-3F4DFEADA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1" y="3971951"/>
            <a:ext cx="66294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25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he-IL" dirty="0"/>
              <a:t>חיבור ושאילתה ל</a:t>
            </a:r>
            <a:r>
              <a:rPr lang="en-US" dirty="0"/>
              <a:t>SQL</a:t>
            </a:r>
            <a:r>
              <a:rPr lang="he-IL" dirty="0"/>
              <a:t> בפרויקט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דוגמא...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נוציא את הנתונים הדרושים בקובץ </a:t>
            </a:r>
            <a:r>
              <a:rPr lang="en-US" dirty="0"/>
              <a:t>python</a:t>
            </a:r>
            <a:r>
              <a:rPr lang="he-IL" dirty="0"/>
              <a:t>, נשלח את התוצאה לקובץ </a:t>
            </a:r>
            <a:r>
              <a:rPr lang="en-US" dirty="0"/>
              <a:t>html</a:t>
            </a:r>
            <a:r>
              <a:rPr lang="he-IL" dirty="0"/>
              <a:t> ונציג את הנתונים שלנו בצורה הרצויה.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57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5E5B-D0EF-C542-9B92-517D2D9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he-IL" dirty="0"/>
              <a:t>מימוש של </a:t>
            </a:r>
            <a:r>
              <a:rPr lang="en-US" dirty="0"/>
              <a:t>form</a:t>
            </a:r>
            <a:r>
              <a:rPr lang="he-I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54C8-DBEB-684B-AEA5-FB4E3E41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דוגמא...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שליחת </a:t>
            </a:r>
            <a:r>
              <a:rPr lang="en-US" dirty="0"/>
              <a:t>URL</a:t>
            </a:r>
            <a:r>
              <a:rPr lang="he-IL" dirty="0"/>
              <a:t> ביחד עם הפרמטרים הרצויים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83237-B49F-114C-82DD-915133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21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435727-DE7D-AA48-AE6F-880977C80849}"/>
              </a:ext>
            </a:extLst>
          </p:cNvPr>
          <p:cNvSpPr/>
          <p:nvPr/>
        </p:nvSpPr>
        <p:spPr>
          <a:xfrm>
            <a:off x="2371241" y="2045776"/>
            <a:ext cx="9283484" cy="44480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F869D-EA01-E646-8C0F-8D453E21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80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8A38-987E-F048-B4C9-CF412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מבוא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AC6E-CADE-394C-BAEE-7E0977C4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54578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/>
              <a:t>כיצד עובד האינטרנט?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0D6C3-5EDA-7D43-BE8F-8C2D0E86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90688"/>
            <a:ext cx="6477000" cy="487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C4D00-696B-5642-88EC-9BCB1A39B8B9}"/>
              </a:ext>
            </a:extLst>
          </p:cNvPr>
          <p:cNvSpPr txBox="1"/>
          <p:nvPr/>
        </p:nvSpPr>
        <p:spPr>
          <a:xfrm>
            <a:off x="0" y="6482081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www.seobility.net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/wiki/Frontend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5E5C0-AA38-0A49-BC3F-254966A05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6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BE62-FBA8-6F4F-8E78-22B38FD8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Relative Path</a:t>
            </a:r>
            <a:r>
              <a:rPr lang="he-IL" dirty="0"/>
              <a:t> (נתיב יחסי)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0F9C-092E-184A-87BC-4F2E34E01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&lt;protocol&gt;://&lt;hostname&gt;/&lt;</a:t>
            </a:r>
            <a:r>
              <a:rPr lang="en-US" sz="2400" dirty="0">
                <a:solidFill>
                  <a:srgbClr val="FF0000"/>
                </a:solidFill>
              </a:rPr>
              <a:t>relative-path</a:t>
            </a:r>
            <a:r>
              <a:rPr lang="en-US" sz="2400" dirty="0"/>
              <a:t>&gt;?&lt;query-parameters&gt;</a:t>
            </a:r>
          </a:p>
          <a:p>
            <a:pPr marL="228600" indent="-228600" algn="l" defTabSz="91440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נתיב יחסי מכונה </a:t>
            </a:r>
            <a:r>
              <a:rPr lang="en-US" dirty="0"/>
              <a:t>route</a:t>
            </a:r>
            <a:r>
              <a:rPr lang="he-IL" dirty="0"/>
              <a:t>, גם נתיב (</a:t>
            </a:r>
            <a:r>
              <a:rPr lang="en-US" dirty="0"/>
              <a:t>path</a:t>
            </a:r>
            <a:r>
              <a:rPr lang="he-IL" dirty="0"/>
              <a:t>) וגם </a:t>
            </a:r>
            <a:r>
              <a:rPr lang="en-US" dirty="0"/>
              <a:t>endpoint</a:t>
            </a:r>
            <a:r>
              <a:rPr lang="he-IL" dirty="0"/>
              <a:t> כתלול בהקשר.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רכיב הנתיב היחסי ב</a:t>
            </a:r>
            <a:r>
              <a:rPr lang="en-US" dirty="0"/>
              <a:t>URL</a:t>
            </a:r>
            <a:r>
              <a:rPr lang="he-IL" dirty="0"/>
              <a:t> הוא הנתיב היחסי בשרת שמוביל לעמוד שיוצג למשתמש.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שרת זהו מחשב פיזי בעל דיסק קשיח שמאחסן קבצים בתיקיות.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נתיב – מיקום ייחודי של קובץ או תיקיה בשרת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נתיב יחסי – הנתיב נקבע ביחס לתיקיה הראשית בשרת (ה-</a:t>
            </a:r>
            <a:r>
              <a:rPr lang="en-US" dirty="0"/>
              <a:t>root</a:t>
            </a:r>
            <a:r>
              <a:rPr lang="he-IL" dirty="0"/>
              <a:t>).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F72D74-016D-F542-8778-7935F2E8C2B1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207B7-D50B-7242-B2C0-49B65850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57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URL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URL</a:t>
            </a:r>
            <a:r>
              <a:rPr lang="he-IL" dirty="0"/>
              <a:t> – מחרוזת שמזהה משאב באינטרנט באמצעות מיקום המשאב (</a:t>
            </a:r>
            <a:r>
              <a:rPr lang="en-US" dirty="0"/>
              <a:t>IP</a:t>
            </a:r>
            <a:r>
              <a:rPr lang="he-IL" dirty="0"/>
              <a:t>)</a:t>
            </a:r>
          </a:p>
          <a:p>
            <a:pPr lvl="1" algn="r" rtl="1"/>
            <a:r>
              <a:rPr lang="en-US" dirty="0"/>
              <a:t>URL</a:t>
            </a:r>
            <a:r>
              <a:rPr lang="he-IL" dirty="0"/>
              <a:t> מצביע על כתובות </a:t>
            </a:r>
            <a:r>
              <a:rPr lang="en-US" dirty="0"/>
              <a:t>IP</a:t>
            </a:r>
            <a:r>
              <a:rPr lang="he-IL" dirty="0"/>
              <a:t> שמוגדרות ב-</a:t>
            </a:r>
            <a:r>
              <a:rPr lang="en-US" dirty="0"/>
              <a:t>DNS</a:t>
            </a:r>
            <a:r>
              <a:rPr lang="he-IL" dirty="0"/>
              <a:t> </a:t>
            </a:r>
            <a:endParaRPr lang="en-US" dirty="0"/>
          </a:p>
          <a:p>
            <a:pPr algn="r" rtl="1"/>
            <a:r>
              <a:rPr lang="he-IL" dirty="0"/>
              <a:t>מבנה הכללי של </a:t>
            </a:r>
            <a:r>
              <a:rPr lang="en-US" dirty="0"/>
              <a:t>URL</a:t>
            </a:r>
            <a:r>
              <a:rPr lang="he-IL" dirty="0"/>
              <a:t>:</a:t>
            </a:r>
          </a:p>
          <a:p>
            <a:pPr marL="0" indent="0" algn="l">
              <a:buNone/>
            </a:pPr>
            <a:r>
              <a:rPr lang="en-US" sz="2400" dirty="0"/>
              <a:t>&lt;protocol&gt;://&lt;hostname&gt;/&lt;relative-path&gt;?&lt;query-parameters&gt;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989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BE62-FBA8-6F4F-8E78-22B38FD8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 Query Parameters</a:t>
            </a:r>
            <a:r>
              <a:rPr lang="he-IL" dirty="0"/>
              <a:t>(פרמטרים)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0F9C-092E-184A-87BC-4F2E34E01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&lt;protocol&gt;://&lt;hostname&gt;/&lt;relative-path&gt;?&lt;</a:t>
            </a:r>
            <a:r>
              <a:rPr lang="en-US" sz="2400" dirty="0">
                <a:solidFill>
                  <a:srgbClr val="FF0000"/>
                </a:solidFill>
              </a:rPr>
              <a:t>query-parameters</a:t>
            </a:r>
            <a:r>
              <a:rPr lang="en-US" sz="2400" dirty="0"/>
              <a:t>&gt;</a:t>
            </a:r>
          </a:p>
          <a:p>
            <a:pPr marL="228600" indent="-228600" algn="l" defTabSz="91440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רכיב הפרמטרים ב-</a:t>
            </a:r>
            <a:r>
              <a:rPr lang="en-US" dirty="0"/>
              <a:t>URL</a:t>
            </a:r>
            <a:r>
              <a:rPr lang="he-IL" dirty="0"/>
              <a:t> נותן הקשר ומשמעות מסוימת לעמוד </a:t>
            </a:r>
            <a:r>
              <a:rPr lang="he-IL" dirty="0" err="1"/>
              <a:t>הנצפהץ</a:t>
            </a: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המבנה הכללי של הפרמטרים הוא:</a:t>
            </a:r>
          </a:p>
          <a:p>
            <a:pPr marL="0" indent="0">
              <a:buNone/>
            </a:pPr>
            <a:r>
              <a:rPr lang="en-US" dirty="0"/>
              <a:t>?</a:t>
            </a:r>
            <a:r>
              <a:rPr lang="en-US" dirty="0">
                <a:solidFill>
                  <a:srgbClr val="0070C0"/>
                </a:solidFill>
              </a:rPr>
              <a:t>key1=value1</a:t>
            </a:r>
            <a:r>
              <a:rPr lang="en-US" dirty="0"/>
              <a:t>&amp;</a:t>
            </a:r>
            <a:r>
              <a:rPr lang="en-US" dirty="0">
                <a:solidFill>
                  <a:srgbClr val="00B050"/>
                </a:solidFill>
              </a:rPr>
              <a:t>key2=value2</a:t>
            </a:r>
            <a:r>
              <a:rPr lang="en-US" dirty="0"/>
              <a:t>&amp;…&amp;</a:t>
            </a:r>
            <a:r>
              <a:rPr lang="en-US" dirty="0" err="1">
                <a:solidFill>
                  <a:srgbClr val="FFC000"/>
                </a:solidFill>
              </a:rPr>
              <a:t>keyN</a:t>
            </a:r>
            <a:r>
              <a:rPr lang="en-US" dirty="0">
                <a:solidFill>
                  <a:srgbClr val="FFC000"/>
                </a:solidFill>
              </a:rPr>
              <a:t>=</a:t>
            </a:r>
            <a:r>
              <a:rPr lang="en-US" dirty="0" err="1">
                <a:solidFill>
                  <a:srgbClr val="FFC000"/>
                </a:solidFill>
              </a:rPr>
              <a:t>valueN</a:t>
            </a:r>
            <a:endParaRPr lang="he-IL" dirty="0">
              <a:solidFill>
                <a:srgbClr val="FFC000"/>
              </a:solidFill>
            </a:endParaRP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F72D74-016D-F542-8778-7935F2E8C2B1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207B7-D50B-7242-B2C0-49B65850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52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8A38-987E-F048-B4C9-CF412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AC6E-CADE-394C-BAEE-7E0977C4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015047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בקשה (</a:t>
            </a:r>
            <a:r>
              <a:rPr lang="en-US" dirty="0"/>
              <a:t>request</a:t>
            </a:r>
            <a:r>
              <a:rPr lang="he-IL" dirty="0"/>
              <a:t>) באינטרנט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שיטות של בקשה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GET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POST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REST</a:t>
            </a:r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0D6C3-5EDA-7D43-BE8F-8C2D0E86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011680"/>
            <a:ext cx="4564913" cy="343890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5E5C0-AA38-0A49-BC3F-254966A05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406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משאבים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כל אתר שומר מידע חיוני המשמש לתפעולו.</a:t>
            </a:r>
          </a:p>
          <a:p>
            <a:pPr algn="r" rtl="1"/>
            <a:r>
              <a:rPr lang="he-IL" dirty="0"/>
              <a:t>מידה זה יכול להיות משתמשים, מוצרים, הזמנות, מסמכים או כל דבר אחר, והוא נשמר בטבלאות שבבסיסי הנתונים של האתר.</a:t>
            </a:r>
          </a:p>
          <a:p>
            <a:pPr algn="r" rtl="1"/>
            <a:r>
              <a:rPr lang="he-IL" dirty="0"/>
              <a:t>לעתים יש צורך לנהל משאבים אלו, כשהרצוי הוא להקפיד על ניהול אחיד למשאבים שונים.</a:t>
            </a:r>
          </a:p>
          <a:p>
            <a:pPr algn="r" rtl="1"/>
            <a:r>
              <a:rPr lang="he-IL" dirty="0"/>
              <a:t>ננהל בקשות לעמודים עם </a:t>
            </a:r>
            <a:r>
              <a:rPr lang="en-US" dirty="0"/>
              <a:t>routes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נשנה תצוגה של העמודים באמצעות </a:t>
            </a:r>
            <a:r>
              <a:rPr lang="en-US" dirty="0"/>
              <a:t>query </a:t>
            </a:r>
            <a:r>
              <a:rPr lang="en-US" dirty="0" err="1"/>
              <a:t>paramenters</a:t>
            </a:r>
            <a:r>
              <a:rPr lang="he-I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137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Routes</a:t>
            </a:r>
            <a:r>
              <a:rPr lang="he-IL" dirty="0"/>
              <a:t> לעמודי </a:t>
            </a:r>
            <a:r>
              <a:rPr lang="en-US" dirty="0"/>
              <a:t>HTML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he-IL" dirty="0"/>
              <a:t>הנתיבים שנגדיר לעמודי </a:t>
            </a:r>
            <a:r>
              <a:rPr lang="en-US" dirty="0"/>
              <a:t>html</a:t>
            </a:r>
            <a:r>
              <a:rPr lang="he-IL" dirty="0"/>
              <a:t> הוא לפי שמם, כאשר עמוד שמורכב מיותר ממילה בודדת יופרד בקווים מפרידים, למשל:</a:t>
            </a:r>
          </a:p>
          <a:p>
            <a:pPr algn="l"/>
            <a:r>
              <a:rPr lang="en-US" dirty="0"/>
              <a:t>/about (or: about-us)</a:t>
            </a:r>
          </a:p>
          <a:p>
            <a:pPr algn="l"/>
            <a:r>
              <a:rPr lang="en-US" dirty="0"/>
              <a:t>/catalog</a:t>
            </a:r>
          </a:p>
          <a:p>
            <a:pPr algn="l"/>
            <a:r>
              <a:rPr lang="en-US" dirty="0"/>
              <a:t>/</a:t>
            </a:r>
            <a:r>
              <a:rPr lang="en-US" dirty="0" err="1"/>
              <a:t>catalog?id</a:t>
            </a:r>
            <a:r>
              <a:rPr lang="en-US" dirty="0"/>
              <a:t>=3</a:t>
            </a:r>
          </a:p>
          <a:p>
            <a:pPr algn="l"/>
            <a:r>
              <a:rPr lang="en-US" dirty="0"/>
              <a:t>/</a:t>
            </a:r>
            <a:r>
              <a:rPr lang="en-US" dirty="0" err="1"/>
              <a:t>catalog?id</a:t>
            </a:r>
            <a:r>
              <a:rPr lang="en-US" dirty="0"/>
              <a:t>=3&amp;color=</a:t>
            </a:r>
            <a:r>
              <a:rPr lang="en-US" dirty="0" err="1"/>
              <a:t>green&amp;size</a:t>
            </a:r>
            <a:r>
              <a:rPr lang="en-US" dirty="0"/>
              <a:t>=large</a:t>
            </a:r>
          </a:p>
          <a:p>
            <a:pPr algn="l"/>
            <a:r>
              <a:rPr lang="en-US" dirty="0"/>
              <a:t>/product</a:t>
            </a:r>
          </a:p>
          <a:p>
            <a:pPr algn="l"/>
            <a:r>
              <a:rPr lang="en-US" dirty="0"/>
              <a:t>/login</a:t>
            </a:r>
          </a:p>
          <a:p>
            <a:pPr algn="l"/>
            <a:r>
              <a:rPr lang="en-US" dirty="0"/>
              <a:t>/cart</a:t>
            </a:r>
          </a:p>
          <a:p>
            <a:pPr algn="l"/>
            <a:r>
              <a:rPr lang="en-US" dirty="0"/>
              <a:t>/user/profile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9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בקשה (</a:t>
            </a:r>
            <a:r>
              <a:rPr lang="en-US" dirty="0"/>
              <a:t>request</a:t>
            </a:r>
            <a:r>
              <a:rPr lang="he-IL" dirty="0"/>
              <a:t>) באינטרנט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r" rtl="1"/>
            <a:r>
              <a:rPr lang="he-IL" dirty="0"/>
              <a:t>בקשה (</a:t>
            </a:r>
            <a:r>
              <a:rPr lang="en-US" dirty="0"/>
              <a:t>request</a:t>
            </a:r>
            <a:r>
              <a:rPr lang="he-IL" dirty="0"/>
              <a:t>): הפעולה שמתבצעת כשמשתמש פונה למשאב מסוים באינטרנט.</a:t>
            </a:r>
          </a:p>
          <a:p>
            <a:pPr algn="r" rtl="1"/>
            <a:r>
              <a:rPr lang="he-IL" dirty="0"/>
              <a:t>משאב באינטרנט בא לידי ביטוי באמצעות הנתיב שלו,</a:t>
            </a:r>
          </a:p>
          <a:p>
            <a:pPr marL="0" indent="0" algn="r" rtl="1">
              <a:buNone/>
            </a:pPr>
            <a:r>
              <a:rPr lang="he-IL" dirty="0"/>
              <a:t>   </a:t>
            </a:r>
            <a:r>
              <a:rPr lang="en-US" dirty="0"/>
              <a:t>URL / path / route / endpoint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למשל:</a:t>
            </a:r>
          </a:p>
          <a:p>
            <a:pPr lvl="1" algn="r" rtl="1"/>
            <a:r>
              <a:rPr lang="he-IL" dirty="0"/>
              <a:t>עבור הפנייה לאתר </a:t>
            </a:r>
            <a:r>
              <a:rPr lang="en-US" dirty="0">
                <a:hlinkClick r:id="rId3"/>
              </a:rPr>
              <a:t>http://www.google.com</a:t>
            </a:r>
            <a:r>
              <a:rPr lang="he-IL" dirty="0"/>
              <a:t> מתבצעת בקשה לקבלת עמוד הבית והמשאבים שבו.</a:t>
            </a:r>
          </a:p>
          <a:p>
            <a:pPr lvl="1" algn="r" rtl="1"/>
            <a:r>
              <a:rPr lang="he-IL" dirty="0"/>
              <a:t>עבור הפנייה ל </a:t>
            </a:r>
            <a:r>
              <a:rPr lang="en-US" dirty="0">
                <a:hlinkClick r:id="rId4"/>
              </a:rPr>
              <a:t>http://www.google.com/maps</a:t>
            </a:r>
            <a:r>
              <a:rPr lang="he-IL" dirty="0"/>
              <a:t> מתבצעת בקשה לקבלת </a:t>
            </a:r>
            <a:r>
              <a:rPr lang="en-US" dirty="0"/>
              <a:t>Google Maps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ב-</a:t>
            </a:r>
            <a:r>
              <a:rPr lang="en-US" dirty="0"/>
              <a:t>Flask</a:t>
            </a:r>
            <a:r>
              <a:rPr lang="he-IL" dirty="0"/>
              <a:t>, אובייקט </a:t>
            </a:r>
            <a:r>
              <a:rPr lang="en-US" dirty="0"/>
              <a:t>request</a:t>
            </a:r>
            <a:r>
              <a:rPr lang="he-IL" dirty="0"/>
              <a:t> זמין לתשאול רק לאחר יבואו מהחבילה </a:t>
            </a:r>
            <a:r>
              <a:rPr lang="en-US" dirty="0"/>
              <a:t>flask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אובייקט זה שומר נתונים ומידע על הבקשה שהתבצעה.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16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המחשה לתהליך בקשה ותגובה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76</a:t>
            </a:fld>
            <a:endParaRPr lang="en-US"/>
          </a:p>
        </p:txBody>
      </p:sp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65D2349F-1071-7E49-A239-A521A287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9493" y="3331701"/>
            <a:ext cx="2205789" cy="2205789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09E6E5E6-7D9D-9A49-AFD4-A5849F2D1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9569" y="3253495"/>
            <a:ext cx="2362200" cy="2362200"/>
          </a:xfrm>
          <a:prstGeom prst="rect">
            <a:avLst/>
          </a:prstGeom>
        </p:spPr>
      </p:pic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3BEDFCEB-A1D7-EB41-9358-5797F174A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4423" y="3223195"/>
            <a:ext cx="1682416" cy="168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2367AC-6AEC-9046-ADAE-99AF4ECBD9FC}"/>
              </a:ext>
            </a:extLst>
          </p:cNvPr>
          <p:cNvSpPr txBox="1"/>
          <p:nvPr/>
        </p:nvSpPr>
        <p:spPr>
          <a:xfrm>
            <a:off x="7459578" y="2670058"/>
            <a:ext cx="3195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משתמש פונה לכתובת של אתר אינטרנט דרך כתיבתו ב-</a:t>
            </a:r>
            <a:r>
              <a:rPr lang="en-US" dirty="0"/>
              <a:t>URL</a:t>
            </a:r>
            <a:r>
              <a:rPr lang="he-IL" dirty="0"/>
              <a:t> או דרך לחיצה על קישורים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9FCEE-7B5C-5048-9AC5-3E5E8E7A5782}"/>
              </a:ext>
            </a:extLst>
          </p:cNvPr>
          <p:cNvSpPr txBox="1"/>
          <p:nvPr/>
        </p:nvSpPr>
        <p:spPr>
          <a:xfrm>
            <a:off x="8384447" y="4084318"/>
            <a:ext cx="319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מחשב אישי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98788-7A2D-DD4B-836E-3A2AD1ABE182}"/>
              </a:ext>
            </a:extLst>
          </p:cNvPr>
          <p:cNvSpPr txBox="1"/>
          <p:nvPr/>
        </p:nvSpPr>
        <p:spPr>
          <a:xfrm>
            <a:off x="3992921" y="2670058"/>
            <a:ext cx="3195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בעקבות הפנייה נשלחת בקשה (</a:t>
            </a:r>
            <a:r>
              <a:rPr lang="en-US" dirty="0"/>
              <a:t>request</a:t>
            </a:r>
            <a:r>
              <a:rPr lang="he-IL" dirty="0"/>
              <a:t>) לקבלת כלל המשאבים של האתר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90D148-957A-6D4D-B1DF-D84A599CD765}"/>
              </a:ext>
            </a:extLst>
          </p:cNvPr>
          <p:cNvSpPr txBox="1"/>
          <p:nvPr/>
        </p:nvSpPr>
        <p:spPr>
          <a:xfrm>
            <a:off x="143819" y="4084318"/>
            <a:ext cx="110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שרת מרוחק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E2937-D2A0-D948-B31E-339B1942E01A}"/>
              </a:ext>
            </a:extLst>
          </p:cNvPr>
          <p:cNvSpPr txBox="1"/>
          <p:nvPr/>
        </p:nvSpPr>
        <p:spPr>
          <a:xfrm>
            <a:off x="285132" y="2670058"/>
            <a:ext cx="31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השרת שבו מאוחסן האתר מחפש את המשאבים המבוקשים</a:t>
            </a:r>
            <a:endParaRPr lang="en-US" dirty="0"/>
          </a:p>
        </p:txBody>
      </p:sp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5BEE6258-7811-D44A-93BD-C935C4D4A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114423" y="3933279"/>
            <a:ext cx="1682416" cy="16824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257D9D-2986-6C48-AAFF-B36495B7133F}"/>
              </a:ext>
            </a:extLst>
          </p:cNvPr>
          <p:cNvSpPr txBox="1"/>
          <p:nvPr/>
        </p:nvSpPr>
        <p:spPr>
          <a:xfrm>
            <a:off x="3992920" y="5458748"/>
            <a:ext cx="31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השרת מחזיר תגובה (</a:t>
            </a:r>
            <a:r>
              <a:rPr lang="en-US" dirty="0"/>
              <a:t>response</a:t>
            </a:r>
            <a:r>
              <a:rPr lang="he-IL" dirty="0"/>
              <a:t>) שכוללת את המשאבים המבוקשים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73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שיטות של בקשה באינטרנט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כל בקשה באינטרנט (פנייה ל-</a:t>
            </a:r>
            <a:r>
              <a:rPr lang="en-US" dirty="0"/>
              <a:t>URL</a:t>
            </a:r>
            <a:r>
              <a:rPr lang="he-IL" dirty="0"/>
              <a:t> או </a:t>
            </a:r>
            <a:r>
              <a:rPr lang="en-US" dirty="0"/>
              <a:t>route</a:t>
            </a:r>
            <a:r>
              <a:rPr lang="he-IL" dirty="0"/>
              <a:t>) יכולה להיות באחת מהשיטות הבאות:</a:t>
            </a:r>
          </a:p>
          <a:p>
            <a:pPr lvl="1" algn="r" rtl="1"/>
            <a:r>
              <a:rPr lang="en-US" dirty="0"/>
              <a:t>GET</a:t>
            </a:r>
            <a:r>
              <a:rPr lang="he-IL" dirty="0"/>
              <a:t> (ברירת המחדל)</a:t>
            </a:r>
          </a:p>
          <a:p>
            <a:pPr lvl="1" algn="r" rtl="1"/>
            <a:r>
              <a:rPr lang="en-US" dirty="0"/>
              <a:t>POST</a:t>
            </a:r>
            <a:endParaRPr lang="he-IL" dirty="0"/>
          </a:p>
          <a:p>
            <a:pPr lvl="1" algn="r" rtl="1"/>
            <a:r>
              <a:rPr lang="en-US" dirty="0"/>
              <a:t>PUT</a:t>
            </a:r>
            <a:r>
              <a:rPr lang="he-IL" dirty="0"/>
              <a:t> (בשימוש בקריאות </a:t>
            </a:r>
            <a:r>
              <a:rPr lang="en-US" dirty="0"/>
              <a:t>API</a:t>
            </a:r>
            <a:r>
              <a:rPr lang="he-IL" dirty="0"/>
              <a:t>)</a:t>
            </a:r>
          </a:p>
          <a:p>
            <a:pPr lvl="1" algn="r" rtl="1"/>
            <a:r>
              <a:rPr lang="en-US" dirty="0"/>
              <a:t>DELETE</a:t>
            </a:r>
            <a:r>
              <a:rPr lang="he-IL" dirty="0"/>
              <a:t> (בשימוש בקריאות </a:t>
            </a:r>
            <a:r>
              <a:rPr lang="en-US" dirty="0"/>
              <a:t>API</a:t>
            </a:r>
            <a:r>
              <a:rPr lang="he-IL" dirty="0"/>
              <a:t>)</a:t>
            </a:r>
          </a:p>
          <a:p>
            <a:pPr lvl="1" algn="r" rtl="1"/>
            <a:endParaRPr lang="he-IL" dirty="0"/>
          </a:p>
          <a:p>
            <a:pPr algn="r" rtl="1"/>
            <a:r>
              <a:rPr lang="he-IL" dirty="0"/>
              <a:t>כל עוד לא הוגדר אחרת השיטה מוגדרת כ-</a:t>
            </a:r>
            <a:r>
              <a:rPr lang="en-US" dirty="0"/>
              <a:t>GET</a:t>
            </a:r>
            <a:r>
              <a:rPr lang="he-IL" dirty="0"/>
              <a:t>. היא ברירת מחדל.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092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שיטה </a:t>
            </a:r>
            <a:r>
              <a:rPr lang="en-US" dirty="0"/>
              <a:t>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משמעות השיטה </a:t>
            </a:r>
            <a:r>
              <a:rPr lang="en-US" dirty="0"/>
              <a:t>GET</a:t>
            </a:r>
            <a:r>
              <a:rPr lang="he-IL" dirty="0"/>
              <a:t> היא קבלת המשאבים שקשורים לנתיב הבקשה.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המשתמש יכול לשלוח נתונים ביחד עם שליחת הבקשה, במודע או שלא במודע.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שליחת נתונים עם הבקשה עשויה להשפיע על תצוגת הדף שחוזר עבור הבקשה.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ב-</a:t>
            </a:r>
            <a:r>
              <a:rPr lang="en-US" dirty="0"/>
              <a:t>GET</a:t>
            </a:r>
            <a:r>
              <a:rPr lang="he-IL" dirty="0"/>
              <a:t>, שליחת הנתונים מתבצעת באמצעות </a:t>
            </a:r>
            <a:r>
              <a:rPr lang="en-US" dirty="0"/>
              <a:t>Query Parameters</a:t>
            </a:r>
            <a:r>
              <a:rPr lang="he-IL" dirty="0"/>
              <a:t> ב-</a:t>
            </a:r>
            <a:r>
              <a:rPr lang="en-US" dirty="0"/>
              <a:t>URL</a:t>
            </a:r>
            <a:r>
              <a:rPr lang="he-IL" dirty="0"/>
              <a:t>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דוגמא:</a:t>
            </a:r>
          </a:p>
          <a:p>
            <a:pPr marL="457200" lvl="1" indent="0" algn="l">
              <a:spcBef>
                <a:spcPts val="100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/catalog/cars/</a:t>
            </a:r>
            <a:r>
              <a:rPr lang="en-US" dirty="0"/>
              <a:t>?</a:t>
            </a:r>
            <a:r>
              <a:rPr lang="en-US" dirty="0">
                <a:solidFill>
                  <a:srgbClr val="0070C0"/>
                </a:solidFill>
              </a:rPr>
              <a:t>key1=value1</a:t>
            </a:r>
            <a:r>
              <a:rPr lang="en-US" dirty="0"/>
              <a:t>&amp;</a:t>
            </a:r>
            <a:r>
              <a:rPr lang="en-US" dirty="0">
                <a:solidFill>
                  <a:srgbClr val="00B050"/>
                </a:solidFill>
              </a:rPr>
              <a:t>key2=value2</a:t>
            </a:r>
            <a:r>
              <a:rPr lang="en-US" dirty="0"/>
              <a:t>&amp;…&amp;</a:t>
            </a:r>
            <a:r>
              <a:rPr lang="en-US" dirty="0" err="1">
                <a:solidFill>
                  <a:srgbClr val="FFC000"/>
                </a:solidFill>
              </a:rPr>
              <a:t>keyN</a:t>
            </a:r>
            <a:r>
              <a:rPr lang="en-US" dirty="0">
                <a:solidFill>
                  <a:srgbClr val="FFC000"/>
                </a:solidFill>
              </a:rPr>
              <a:t>=</a:t>
            </a:r>
            <a:r>
              <a:rPr lang="en-US" dirty="0" err="1">
                <a:solidFill>
                  <a:srgbClr val="FFC000"/>
                </a:solidFill>
              </a:rPr>
              <a:t>valueN</a:t>
            </a:r>
            <a:endParaRPr lang="he-IL" dirty="0">
              <a:solidFill>
                <a:srgbClr val="FFC000"/>
              </a:solidFill>
            </a:endParaRPr>
          </a:p>
          <a:p>
            <a:pPr lvl="1" algn="r" rtl="1">
              <a:spcBef>
                <a:spcPts val="1000"/>
              </a:spcBef>
            </a:pPr>
            <a:r>
              <a:rPr lang="he-IL" dirty="0"/>
              <a:t>ניתן לשלוח </a:t>
            </a:r>
            <a:r>
              <a:rPr lang="en-US" dirty="0"/>
              <a:t>query parameters</a:t>
            </a:r>
            <a:r>
              <a:rPr lang="he-IL" dirty="0"/>
              <a:t> לכל משאב, אבל לא כל משאב מתחשב בכל הפרמטרים...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דוגמא: </a:t>
            </a:r>
            <a:r>
              <a:rPr lang="en-US" dirty="0">
                <a:hlinkClick r:id="rId3"/>
              </a:rPr>
              <a:t>https://www.yad2.co.il/products/all</a:t>
            </a:r>
            <a:r>
              <a:rPr lang="he-I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B68854-13FD-864E-9F71-F239337C315F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22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/>
              <a:t>המחשה - </a:t>
            </a:r>
            <a:r>
              <a:rPr lang="en-US" dirty="0"/>
              <a:t>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1"/>
            <a:ext cx="10515600" cy="66177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המשתמש ״מבקש״ את הכתובת: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D1E41-C989-0646-BDD4-9B4A9115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673458"/>
            <a:ext cx="4191000" cy="457200"/>
          </a:xfrm>
          <a:prstGeom prst="rect">
            <a:avLst/>
          </a:prstGeom>
        </p:spPr>
      </p:pic>
      <p:pic>
        <p:nvPicPr>
          <p:cNvPr id="8" name="Graphic 7" descr="Hourglass">
            <a:extLst>
              <a:ext uri="{FF2B5EF4-FFF2-40B4-BE49-F238E27FC236}">
                <a16:creationId xmlns:a16="http://schemas.microsoft.com/office/drawing/2014/main" id="{6CCF1A70-0BFF-B74E-8E86-03CFCEDE4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543" y="2673458"/>
            <a:ext cx="457200" cy="4572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0952FF4A-2FB6-2C4B-A674-03E184BBD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1915" y="2432957"/>
            <a:ext cx="914400" cy="914400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51CBB9A4-5009-5E49-8701-00DEB1209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0059" y="2471565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 Straight">
            <a:extLst>
              <a:ext uri="{FF2B5EF4-FFF2-40B4-BE49-F238E27FC236}">
                <a16:creationId xmlns:a16="http://schemas.microsoft.com/office/drawing/2014/main" id="{F520B1AA-ECE9-8A4F-AC3C-27516C884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6315" y="2444858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5E17-8B55-EC40-924C-929FDAC797EC}"/>
              </a:ext>
            </a:extLst>
          </p:cNvPr>
          <p:cNvSpPr txBox="1"/>
          <p:nvPr/>
        </p:nvSpPr>
        <p:spPr>
          <a:xfrm>
            <a:off x="4427766" y="3232432"/>
            <a:ext cx="221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השקת מחפש את המשאב </a:t>
            </a:r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B1BC3-325A-EF46-90A2-62349AEE28C6}"/>
              </a:ext>
            </a:extLst>
          </p:cNvPr>
          <p:cNvSpPr txBox="1"/>
          <p:nvPr/>
        </p:nvSpPr>
        <p:spPr>
          <a:xfrm>
            <a:off x="2797191" y="206362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ECBF90-7965-674F-ABE2-40A902B2F6CB}"/>
              </a:ext>
            </a:extLst>
          </p:cNvPr>
          <p:cNvSpPr txBox="1"/>
          <p:nvPr/>
        </p:nvSpPr>
        <p:spPr>
          <a:xfrm>
            <a:off x="0" y="5292546"/>
            <a:ext cx="4932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האם השיטה היא </a:t>
            </a:r>
            <a:r>
              <a:rPr lang="en-US" dirty="0"/>
              <a:t>GET</a:t>
            </a:r>
            <a:r>
              <a:rPr lang="he-IL" dirty="0"/>
              <a:t>?</a:t>
            </a:r>
          </a:p>
          <a:p>
            <a:pPr algn="r" rtl="1"/>
            <a:r>
              <a:rPr lang="he-IL" dirty="0"/>
              <a:t>אם כן – האם יש פרמטרים להתחשב בהם?</a:t>
            </a:r>
          </a:p>
          <a:p>
            <a:pPr algn="r" rtl="1"/>
            <a:r>
              <a:rPr lang="he-IL" dirty="0"/>
              <a:t>אם כן – הצג את התוצאות לפי הפרמטרים הרלוונטיים.</a:t>
            </a:r>
          </a:p>
          <a:p>
            <a:pPr algn="r" rtl="1"/>
            <a:r>
              <a:rPr lang="he-IL" dirty="0"/>
              <a:t>אם לא – הצג את כל התוצאות</a:t>
            </a:r>
            <a:endParaRPr lang="en-US" dirty="0"/>
          </a:p>
        </p:txBody>
      </p:sp>
      <p:pic>
        <p:nvPicPr>
          <p:cNvPr id="18" name="Graphic 17" descr="Question mark">
            <a:extLst>
              <a:ext uri="{FF2B5EF4-FFF2-40B4-BE49-F238E27FC236}">
                <a16:creationId xmlns:a16="http://schemas.microsoft.com/office/drawing/2014/main" id="{BE6611A3-CC4C-9E4B-AA44-843AB279CF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41915" y="4378146"/>
            <a:ext cx="914400" cy="914400"/>
          </a:xfrm>
          <a:prstGeom prst="rect">
            <a:avLst/>
          </a:prstGeom>
        </p:spPr>
      </p:pic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232ADA1A-2BA8-454D-9C61-7FBC803B0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356884" y="33996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9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צד שרת ותקשורת לבסיס נתונים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0EAB74-C61C-BA4E-8009-A9742B1D2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599531"/>
            <a:ext cx="7620000" cy="29845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C217E-2D6D-6D46-973F-AC06F743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565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/>
              <a:t>המחשה - </a:t>
            </a:r>
            <a:r>
              <a:rPr lang="en-US" dirty="0"/>
              <a:t>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1"/>
            <a:ext cx="10515600" cy="66177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המשתמש ״מבקש״ את הכתובת: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D1E41-C989-0646-BDD4-9B4A9115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673458"/>
            <a:ext cx="4191000" cy="457200"/>
          </a:xfrm>
          <a:prstGeom prst="rect">
            <a:avLst/>
          </a:prstGeom>
        </p:spPr>
      </p:pic>
      <p:pic>
        <p:nvPicPr>
          <p:cNvPr id="8" name="Graphic 7" descr="Hourglass">
            <a:extLst>
              <a:ext uri="{FF2B5EF4-FFF2-40B4-BE49-F238E27FC236}">
                <a16:creationId xmlns:a16="http://schemas.microsoft.com/office/drawing/2014/main" id="{6CCF1A70-0BFF-B74E-8E86-03CFCEDE4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543" y="2673458"/>
            <a:ext cx="457200" cy="4572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0952FF4A-2FB6-2C4B-A674-03E184BBD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1915" y="2432957"/>
            <a:ext cx="914400" cy="914400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51CBB9A4-5009-5E49-8701-00DEB1209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0059" y="2471565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 Straight">
            <a:extLst>
              <a:ext uri="{FF2B5EF4-FFF2-40B4-BE49-F238E27FC236}">
                <a16:creationId xmlns:a16="http://schemas.microsoft.com/office/drawing/2014/main" id="{F520B1AA-ECE9-8A4F-AC3C-27516C884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6315" y="2444858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5E17-8B55-EC40-924C-929FDAC797EC}"/>
              </a:ext>
            </a:extLst>
          </p:cNvPr>
          <p:cNvSpPr txBox="1"/>
          <p:nvPr/>
        </p:nvSpPr>
        <p:spPr>
          <a:xfrm>
            <a:off x="4427766" y="3232432"/>
            <a:ext cx="221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השקת מחפש את המשאב </a:t>
            </a:r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B1BC3-325A-EF46-90A2-62349AEE28C6}"/>
              </a:ext>
            </a:extLst>
          </p:cNvPr>
          <p:cNvSpPr txBox="1"/>
          <p:nvPr/>
        </p:nvSpPr>
        <p:spPr>
          <a:xfrm>
            <a:off x="2797191" y="206362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830416-D5BD-C745-874B-4A2624DBCDDA}"/>
              </a:ext>
            </a:extLst>
          </p:cNvPr>
          <p:cNvSpPr txBox="1"/>
          <p:nvPr/>
        </p:nvSpPr>
        <p:spPr>
          <a:xfrm>
            <a:off x="283196" y="3232432"/>
            <a:ext cx="2350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המשתמש נעזר בטופס סינון התוצאות שבעמוד, שהוא מסוג </a:t>
            </a:r>
            <a:r>
              <a:rPr lang="en-US" dirty="0"/>
              <a:t>GET</a:t>
            </a:r>
            <a:r>
              <a:rPr lang="he-IL" dirty="0"/>
              <a:t>, כדי לסנן לפי המותג טיוטה ומחיר 20000</a:t>
            </a:r>
            <a:endParaRPr lang="en-US" dirty="0"/>
          </a:p>
        </p:txBody>
      </p:sp>
      <p:pic>
        <p:nvPicPr>
          <p:cNvPr id="26" name="Graphic 25" descr="Hourglass">
            <a:extLst>
              <a:ext uri="{FF2B5EF4-FFF2-40B4-BE49-F238E27FC236}">
                <a16:creationId xmlns:a16="http://schemas.microsoft.com/office/drawing/2014/main" id="{BD724037-D79A-D54A-887B-6FCA41EF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251" y="2673458"/>
            <a:ext cx="457200" cy="457200"/>
          </a:xfrm>
          <a:prstGeom prst="rect">
            <a:avLst/>
          </a:prstGeom>
        </p:spPr>
      </p:pic>
      <p:pic>
        <p:nvPicPr>
          <p:cNvPr id="27" name="Graphic 26" descr="Line arrow Straight">
            <a:extLst>
              <a:ext uri="{FF2B5EF4-FFF2-40B4-BE49-F238E27FC236}">
                <a16:creationId xmlns:a16="http://schemas.microsoft.com/office/drawing/2014/main" id="{F5AFBD03-760B-6242-A8FD-369A1CCE53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5195" y="24653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686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/>
              <a:t>המחשה - </a:t>
            </a:r>
            <a:r>
              <a:rPr lang="en-US" dirty="0"/>
              <a:t>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1"/>
            <a:ext cx="10515600" cy="66177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המשתמש ״מבקש״ את הכתובת: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D1E41-C989-0646-BDD4-9B4A9115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673458"/>
            <a:ext cx="4191000" cy="457200"/>
          </a:xfrm>
          <a:prstGeom prst="rect">
            <a:avLst/>
          </a:prstGeom>
        </p:spPr>
      </p:pic>
      <p:pic>
        <p:nvPicPr>
          <p:cNvPr id="8" name="Graphic 7" descr="Hourglass">
            <a:extLst>
              <a:ext uri="{FF2B5EF4-FFF2-40B4-BE49-F238E27FC236}">
                <a16:creationId xmlns:a16="http://schemas.microsoft.com/office/drawing/2014/main" id="{6CCF1A70-0BFF-B74E-8E86-03CFCEDE4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543" y="2673458"/>
            <a:ext cx="457200" cy="4572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0952FF4A-2FB6-2C4B-A674-03E184BBD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1915" y="2432957"/>
            <a:ext cx="914400" cy="914400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51CBB9A4-5009-5E49-8701-00DEB1209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0059" y="2471565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 Straight">
            <a:extLst>
              <a:ext uri="{FF2B5EF4-FFF2-40B4-BE49-F238E27FC236}">
                <a16:creationId xmlns:a16="http://schemas.microsoft.com/office/drawing/2014/main" id="{F520B1AA-ECE9-8A4F-AC3C-27516C884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6315" y="2444858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5E17-8B55-EC40-924C-929FDAC797EC}"/>
              </a:ext>
            </a:extLst>
          </p:cNvPr>
          <p:cNvSpPr txBox="1"/>
          <p:nvPr/>
        </p:nvSpPr>
        <p:spPr>
          <a:xfrm>
            <a:off x="4427766" y="3232432"/>
            <a:ext cx="221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השקת מחפש את המשאב </a:t>
            </a:r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B1BC3-325A-EF46-90A2-62349AEE28C6}"/>
              </a:ext>
            </a:extLst>
          </p:cNvPr>
          <p:cNvSpPr txBox="1"/>
          <p:nvPr/>
        </p:nvSpPr>
        <p:spPr>
          <a:xfrm>
            <a:off x="2797191" y="206362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830416-D5BD-C745-874B-4A2624DBCDDA}"/>
              </a:ext>
            </a:extLst>
          </p:cNvPr>
          <p:cNvSpPr txBox="1"/>
          <p:nvPr/>
        </p:nvSpPr>
        <p:spPr>
          <a:xfrm>
            <a:off x="283196" y="3232432"/>
            <a:ext cx="2350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המשתמש נעזר בטופס סינון התוצאות שבעמוד, שהוא מסוג </a:t>
            </a:r>
            <a:r>
              <a:rPr lang="en-US" dirty="0"/>
              <a:t>GET</a:t>
            </a:r>
            <a:r>
              <a:rPr lang="he-IL" dirty="0"/>
              <a:t>, כדי לסנן לפי המותג טיוטה ומחיר 20000</a:t>
            </a:r>
            <a:endParaRPr lang="en-US" dirty="0"/>
          </a:p>
        </p:txBody>
      </p:sp>
      <p:pic>
        <p:nvPicPr>
          <p:cNvPr id="26" name="Graphic 25" descr="Hourglass">
            <a:extLst>
              <a:ext uri="{FF2B5EF4-FFF2-40B4-BE49-F238E27FC236}">
                <a16:creationId xmlns:a16="http://schemas.microsoft.com/office/drawing/2014/main" id="{BD724037-D79A-D54A-887B-6FCA41EF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251" y="2673458"/>
            <a:ext cx="457200" cy="457200"/>
          </a:xfrm>
          <a:prstGeom prst="rect">
            <a:avLst/>
          </a:prstGeom>
        </p:spPr>
      </p:pic>
      <p:pic>
        <p:nvPicPr>
          <p:cNvPr id="27" name="Graphic 26" descr="Line arrow Straight">
            <a:extLst>
              <a:ext uri="{FF2B5EF4-FFF2-40B4-BE49-F238E27FC236}">
                <a16:creationId xmlns:a16="http://schemas.microsoft.com/office/drawing/2014/main" id="{F5AFBD03-760B-6242-A8FD-369A1CCE53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5195" y="2465394"/>
            <a:ext cx="914400" cy="914400"/>
          </a:xfrm>
          <a:prstGeom prst="rect">
            <a:avLst/>
          </a:prstGeom>
        </p:spPr>
      </p:pic>
      <p:pic>
        <p:nvPicPr>
          <p:cNvPr id="16" name="Graphic 15" descr="Line arrow Straight">
            <a:extLst>
              <a:ext uri="{FF2B5EF4-FFF2-40B4-BE49-F238E27FC236}">
                <a16:creationId xmlns:a16="http://schemas.microsoft.com/office/drawing/2014/main" id="{31B986CD-560F-7F40-8845-81E2BB2B4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9400" y="544195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24E629-8B9D-8A43-A0D2-F707B3A6E470}"/>
              </a:ext>
            </a:extLst>
          </p:cNvPr>
          <p:cNvSpPr txBox="1"/>
          <p:nvPr/>
        </p:nvSpPr>
        <p:spPr>
          <a:xfrm>
            <a:off x="5361215" y="5050926"/>
            <a:ext cx="597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הטופס, שהוא מסוג </a:t>
            </a:r>
            <a:r>
              <a:rPr lang="en-US" dirty="0"/>
              <a:t>GET</a:t>
            </a:r>
            <a:r>
              <a:rPr lang="he-IL" dirty="0"/>
              <a:t>, מפנה בחזרה לאותו עמוד, הפעם עם פרמטרים ב-</a:t>
            </a:r>
            <a:r>
              <a:rPr lang="en-US" dirty="0"/>
              <a:t>URL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16C05-F59A-7445-9235-599B828DA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220" y="5670550"/>
            <a:ext cx="5943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146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/>
              <a:t>המחשה - </a:t>
            </a:r>
            <a:r>
              <a:rPr lang="en-US" dirty="0"/>
              <a:t>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1"/>
            <a:ext cx="10515600" cy="66177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המשתמש ״מבקש״ את הכתובת: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82</a:t>
            </a:fld>
            <a:endParaRPr lang="en-US"/>
          </a:p>
        </p:txBody>
      </p:sp>
      <p:pic>
        <p:nvPicPr>
          <p:cNvPr id="16" name="Graphic 15" descr="Line arrow Straight">
            <a:extLst>
              <a:ext uri="{FF2B5EF4-FFF2-40B4-BE49-F238E27FC236}">
                <a16:creationId xmlns:a16="http://schemas.microsoft.com/office/drawing/2014/main" id="{31B986CD-560F-7F40-8845-81E2BB2B4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9400" y="306209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24E629-8B9D-8A43-A0D2-F707B3A6E470}"/>
              </a:ext>
            </a:extLst>
          </p:cNvPr>
          <p:cNvSpPr txBox="1"/>
          <p:nvPr/>
        </p:nvSpPr>
        <p:spPr>
          <a:xfrm>
            <a:off x="5377543" y="2671068"/>
            <a:ext cx="597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הטופס, שהוא מסוג </a:t>
            </a:r>
            <a:r>
              <a:rPr lang="en-US" dirty="0"/>
              <a:t>GET</a:t>
            </a:r>
            <a:r>
              <a:rPr lang="he-IL" dirty="0"/>
              <a:t>, מפנה בחזרה לאותו עמוד, הפעם עם פרמטרים ב-</a:t>
            </a:r>
            <a:r>
              <a:rPr lang="en-US" dirty="0"/>
              <a:t>URL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16C05-F59A-7445-9235-599B828D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548" y="3290692"/>
            <a:ext cx="5943600" cy="457200"/>
          </a:xfrm>
          <a:prstGeom prst="rect">
            <a:avLst/>
          </a:prstGeom>
        </p:spPr>
      </p:pic>
      <p:pic>
        <p:nvPicPr>
          <p:cNvPr id="19" name="Graphic 18" descr="Document">
            <a:extLst>
              <a:ext uri="{FF2B5EF4-FFF2-40B4-BE49-F238E27FC236}">
                <a16:creationId xmlns:a16="http://schemas.microsoft.com/office/drawing/2014/main" id="{8F586F18-6A91-0040-8B5A-4A979B2C7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051" y="304040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C2D13B-06E4-4F45-8897-4402EDFB0C58}"/>
              </a:ext>
            </a:extLst>
          </p:cNvPr>
          <p:cNvSpPr txBox="1"/>
          <p:nvPr/>
        </p:nvSpPr>
        <p:spPr>
          <a:xfrm>
            <a:off x="2031327" y="2671068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pic>
        <p:nvPicPr>
          <p:cNvPr id="21" name="Graphic 20" descr="Line arrow Straight">
            <a:extLst>
              <a:ext uri="{FF2B5EF4-FFF2-40B4-BE49-F238E27FC236}">
                <a16:creationId xmlns:a16="http://schemas.microsoft.com/office/drawing/2014/main" id="{A7722246-D806-9F44-A5F2-AD0283F1A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4522" y="3040400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9C090E-39C2-7947-B011-86B4F06A42FB}"/>
              </a:ext>
            </a:extLst>
          </p:cNvPr>
          <p:cNvSpPr txBox="1"/>
          <p:nvPr/>
        </p:nvSpPr>
        <p:spPr>
          <a:xfrm>
            <a:off x="0" y="5292546"/>
            <a:ext cx="4932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האם השיטה היא </a:t>
            </a:r>
            <a:r>
              <a:rPr lang="en-US" dirty="0"/>
              <a:t>GET</a:t>
            </a:r>
            <a:r>
              <a:rPr lang="he-IL" dirty="0"/>
              <a:t>?</a:t>
            </a:r>
          </a:p>
          <a:p>
            <a:pPr algn="r" rtl="1"/>
            <a:r>
              <a:rPr lang="he-IL" dirty="0"/>
              <a:t>אם כן – האם יש פרמטרים להתחשב בהם?</a:t>
            </a:r>
          </a:p>
          <a:p>
            <a:pPr algn="r" rtl="1"/>
            <a:r>
              <a:rPr lang="he-IL" dirty="0"/>
              <a:t>אם כן – הצג את התוצאות לפי הפרמטרים הרלוונטיים.</a:t>
            </a:r>
          </a:p>
          <a:p>
            <a:pPr algn="r" rtl="1"/>
            <a:r>
              <a:rPr lang="he-IL" dirty="0"/>
              <a:t>אם לא – הצג את כל התוצאות</a:t>
            </a:r>
            <a:endParaRPr lang="en-US" dirty="0"/>
          </a:p>
        </p:txBody>
      </p: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CDD8CD82-7765-5A45-A93E-E6C9F026A4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1915" y="4378146"/>
            <a:ext cx="914400" cy="914400"/>
          </a:xfrm>
          <a:prstGeom prst="rect">
            <a:avLst/>
          </a:prstGeom>
        </p:spPr>
      </p:pic>
      <p:pic>
        <p:nvPicPr>
          <p:cNvPr id="24" name="Graphic 23" descr="Line arrow Straight">
            <a:extLst>
              <a:ext uri="{FF2B5EF4-FFF2-40B4-BE49-F238E27FC236}">
                <a16:creationId xmlns:a16="http://schemas.microsoft.com/office/drawing/2014/main" id="{D3823EB0-3B48-7C48-B0A2-B6A7E21B9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76051" y="3954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75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שיטה </a:t>
            </a:r>
            <a:r>
              <a:rPr lang="en-US" dirty="0"/>
              <a:t>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משמעות השיטה </a:t>
            </a:r>
            <a:r>
              <a:rPr lang="en-US" dirty="0"/>
              <a:t>GET</a:t>
            </a:r>
            <a:r>
              <a:rPr lang="he-IL" dirty="0"/>
              <a:t> היא בקשה למשאב ביחד עם שליחה מאובטחת של נתונים.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בקשה תשלח בשיטת </a:t>
            </a:r>
            <a:r>
              <a:rPr lang="en-US" dirty="0"/>
              <a:t>POST</a:t>
            </a:r>
            <a:r>
              <a:rPr lang="he-IL" dirty="0"/>
              <a:t> אך ורק אם המשתמש יבצע זאת במפורש.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רוב המשתמשים מבצעים בקשות בשיטה זו שלא במודע, מפתחים מבצעים זאת במודע.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שליחת הנתונים נוטה להשפיע על הנתונים שבבסיס הנתונים של האתר.</a:t>
            </a:r>
          </a:p>
          <a:p>
            <a:pPr algn="r" rtl="1"/>
            <a:r>
              <a:rPr lang="he-IL" dirty="0"/>
              <a:t>ב-</a:t>
            </a:r>
            <a:r>
              <a:rPr lang="en-US" dirty="0"/>
              <a:t>POST</a:t>
            </a:r>
            <a:r>
              <a:rPr lang="he-IL" dirty="0"/>
              <a:t> הנתונים אינם נשלחים ב-</a:t>
            </a:r>
            <a:r>
              <a:rPr lang="en-US" dirty="0"/>
              <a:t>URL</a:t>
            </a:r>
            <a:r>
              <a:rPr lang="he-IL" dirty="0"/>
              <a:t> אלא באובייקט שמכונה </a:t>
            </a:r>
            <a:r>
              <a:rPr lang="en-US" dirty="0"/>
              <a:t>Payload</a:t>
            </a:r>
            <a:r>
              <a:rPr lang="he-IL" dirty="0"/>
              <a:t> או </a:t>
            </a:r>
            <a:r>
              <a:rPr lang="en-US" dirty="0"/>
              <a:t>form data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השיטה </a:t>
            </a:r>
            <a:r>
              <a:rPr lang="en-US" dirty="0"/>
              <a:t>POST</a:t>
            </a:r>
            <a:r>
              <a:rPr lang="he-IL" dirty="0"/>
              <a:t> בדרך כלל קשורה לטפסים שמכילים מידע רגיש כמו טופס ההרשמה  לאתר, טופס של העברה בנקאית, טופס של כניסה לאתר, טופס של הזמנת מוצרים </a:t>
            </a:r>
            <a:r>
              <a:rPr lang="he-IL" dirty="0" err="1"/>
              <a:t>וכו</a:t>
            </a:r>
            <a:r>
              <a:rPr lang="he-IL" dirty="0"/>
              <a:t>׳.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72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המחשה - </a:t>
            </a:r>
            <a:r>
              <a:rPr lang="en-US" dirty="0"/>
              <a:t>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1"/>
            <a:ext cx="10515600" cy="66177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המשתמש ״מבקש״ את הכתובת: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84</a:t>
            </a:fld>
            <a:endParaRPr lang="en-US"/>
          </a:p>
        </p:txBody>
      </p:sp>
      <p:pic>
        <p:nvPicPr>
          <p:cNvPr id="8" name="Graphic 7" descr="Hourglass">
            <a:extLst>
              <a:ext uri="{FF2B5EF4-FFF2-40B4-BE49-F238E27FC236}">
                <a16:creationId xmlns:a16="http://schemas.microsoft.com/office/drawing/2014/main" id="{6CCF1A70-0BFF-B74E-8E86-03CFCEDE4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543" y="2673458"/>
            <a:ext cx="457200" cy="4572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0952FF4A-2FB6-2C4B-A674-03E184BBD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915" y="2432957"/>
            <a:ext cx="914400" cy="914400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51CBB9A4-5009-5E49-8701-00DEB1209C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0059" y="2471565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 Straight">
            <a:extLst>
              <a:ext uri="{FF2B5EF4-FFF2-40B4-BE49-F238E27FC236}">
                <a16:creationId xmlns:a16="http://schemas.microsoft.com/office/drawing/2014/main" id="{F520B1AA-ECE9-8A4F-AC3C-27516C884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6315" y="2444858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5E17-8B55-EC40-924C-929FDAC797EC}"/>
              </a:ext>
            </a:extLst>
          </p:cNvPr>
          <p:cNvSpPr txBox="1"/>
          <p:nvPr/>
        </p:nvSpPr>
        <p:spPr>
          <a:xfrm>
            <a:off x="4427766" y="3232432"/>
            <a:ext cx="221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השקת מחפש את המשאב </a:t>
            </a:r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B1BC3-325A-EF46-90A2-62349AEE28C6}"/>
              </a:ext>
            </a:extLst>
          </p:cNvPr>
          <p:cNvSpPr txBox="1"/>
          <p:nvPr/>
        </p:nvSpPr>
        <p:spPr>
          <a:xfrm>
            <a:off x="2797191" y="206362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ECBF90-7965-674F-ABE2-40A902B2F6CB}"/>
              </a:ext>
            </a:extLst>
          </p:cNvPr>
          <p:cNvSpPr txBox="1"/>
          <p:nvPr/>
        </p:nvSpPr>
        <p:spPr>
          <a:xfrm>
            <a:off x="687688" y="5292546"/>
            <a:ext cx="42450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האם השיטה היא </a:t>
            </a:r>
            <a:r>
              <a:rPr lang="en-US" dirty="0"/>
              <a:t>GET</a:t>
            </a:r>
            <a:r>
              <a:rPr lang="he-IL" dirty="0"/>
              <a:t>?</a:t>
            </a:r>
            <a:r>
              <a:rPr lang="en-US" dirty="0"/>
              <a:t> </a:t>
            </a:r>
            <a:r>
              <a:rPr lang="he-IL" dirty="0"/>
              <a:t> אם כן – הצג עמוד</a:t>
            </a:r>
          </a:p>
          <a:p>
            <a:pPr algn="r" rtl="1"/>
            <a:r>
              <a:rPr lang="he-IL" dirty="0"/>
              <a:t>אם לא – האם השיטה היא </a:t>
            </a:r>
            <a:r>
              <a:rPr lang="en-US" dirty="0"/>
              <a:t>POST</a:t>
            </a:r>
            <a:r>
              <a:rPr lang="he-IL" dirty="0"/>
              <a:t>?</a:t>
            </a:r>
          </a:p>
          <a:p>
            <a:pPr algn="r" rtl="1"/>
            <a:r>
              <a:rPr lang="he-IL" dirty="0"/>
              <a:t>אם כן – האם יש נתונים להתחשב בהם?</a:t>
            </a:r>
          </a:p>
          <a:p>
            <a:pPr algn="r" rtl="1"/>
            <a:r>
              <a:rPr lang="he-IL" dirty="0"/>
              <a:t>אם כן – השתמש בהם בהתאם והחזר תשובה.</a:t>
            </a:r>
          </a:p>
          <a:p>
            <a:pPr algn="r" rtl="1"/>
            <a:r>
              <a:rPr lang="he-IL" dirty="0"/>
              <a:t>אם לא – החזר תשובה.</a:t>
            </a:r>
            <a:endParaRPr lang="en-US" dirty="0"/>
          </a:p>
        </p:txBody>
      </p:sp>
      <p:pic>
        <p:nvPicPr>
          <p:cNvPr id="18" name="Graphic 17" descr="Question mark">
            <a:extLst>
              <a:ext uri="{FF2B5EF4-FFF2-40B4-BE49-F238E27FC236}">
                <a16:creationId xmlns:a16="http://schemas.microsoft.com/office/drawing/2014/main" id="{BE6611A3-CC4C-9E4B-AA44-843AB279C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1915" y="4378146"/>
            <a:ext cx="914400" cy="914400"/>
          </a:xfrm>
          <a:prstGeom prst="rect">
            <a:avLst/>
          </a:prstGeom>
        </p:spPr>
      </p:pic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232ADA1A-2BA8-454D-9C61-7FBC803B0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356884" y="3399601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C427-0A02-D248-BA14-FD4C8A5BAF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7828" y="2673458"/>
            <a:ext cx="4622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179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המחשה - </a:t>
            </a:r>
            <a:r>
              <a:rPr lang="en-US" dirty="0"/>
              <a:t>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1"/>
            <a:ext cx="10515600" cy="66177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המשתמש ״מבקש״ את הכתובת: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85</a:t>
            </a:fld>
            <a:endParaRPr lang="en-US"/>
          </a:p>
        </p:txBody>
      </p:sp>
      <p:pic>
        <p:nvPicPr>
          <p:cNvPr id="8" name="Graphic 7" descr="Hourglass">
            <a:extLst>
              <a:ext uri="{FF2B5EF4-FFF2-40B4-BE49-F238E27FC236}">
                <a16:creationId xmlns:a16="http://schemas.microsoft.com/office/drawing/2014/main" id="{6CCF1A70-0BFF-B74E-8E86-03CFCEDE4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543" y="2673458"/>
            <a:ext cx="457200" cy="4572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0952FF4A-2FB6-2C4B-A674-03E184BBD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915" y="2432957"/>
            <a:ext cx="914400" cy="914400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51CBB9A4-5009-5E49-8701-00DEB1209C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0059" y="2471565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 Straight">
            <a:extLst>
              <a:ext uri="{FF2B5EF4-FFF2-40B4-BE49-F238E27FC236}">
                <a16:creationId xmlns:a16="http://schemas.microsoft.com/office/drawing/2014/main" id="{F520B1AA-ECE9-8A4F-AC3C-27516C884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6315" y="2444858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5E17-8B55-EC40-924C-929FDAC797EC}"/>
              </a:ext>
            </a:extLst>
          </p:cNvPr>
          <p:cNvSpPr txBox="1"/>
          <p:nvPr/>
        </p:nvSpPr>
        <p:spPr>
          <a:xfrm>
            <a:off x="4427766" y="3232432"/>
            <a:ext cx="221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השקת מחפש את המשאב </a:t>
            </a:r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B1BC3-325A-EF46-90A2-62349AEE28C6}"/>
              </a:ext>
            </a:extLst>
          </p:cNvPr>
          <p:cNvSpPr txBox="1"/>
          <p:nvPr/>
        </p:nvSpPr>
        <p:spPr>
          <a:xfrm>
            <a:off x="2797191" y="206362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232ADA1A-2BA8-454D-9C61-7FBC803B0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4146" y="247156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C427-0A02-D248-BA14-FD4C8A5B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7828" y="2673458"/>
            <a:ext cx="4622800" cy="457200"/>
          </a:xfrm>
          <a:prstGeom prst="rect">
            <a:avLst/>
          </a:prstGeom>
        </p:spPr>
      </p:pic>
      <p:pic>
        <p:nvPicPr>
          <p:cNvPr id="17" name="Graphic 16" descr="Hourglass">
            <a:extLst>
              <a:ext uri="{FF2B5EF4-FFF2-40B4-BE49-F238E27FC236}">
                <a16:creationId xmlns:a16="http://schemas.microsoft.com/office/drawing/2014/main" id="{E136523F-E5FC-6044-BA6E-CB67BD47C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5726" y="2673043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A6E81F-C33A-284E-8796-DD5555C1E2EA}"/>
              </a:ext>
            </a:extLst>
          </p:cNvPr>
          <p:cNvSpPr txBox="1"/>
          <p:nvPr/>
        </p:nvSpPr>
        <p:spPr>
          <a:xfrm>
            <a:off x="232476" y="3232432"/>
            <a:ext cx="3008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המשתמש מזין את הנתונים הנדרשים בטופס מסוג </a:t>
            </a:r>
            <a:r>
              <a:rPr lang="en-US" dirty="0"/>
              <a:t>POST</a:t>
            </a:r>
            <a:r>
              <a:rPr lang="he-IL" dirty="0"/>
              <a:t> כדי לבצע את הרכישה באתר, כולל כתובת, פרטי אשראי ועוד. שולח את הטופס.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992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המחשה - </a:t>
            </a:r>
            <a:r>
              <a:rPr lang="en-US" dirty="0"/>
              <a:t>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1"/>
            <a:ext cx="10515600" cy="66177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המשתמש ״מבקש״ את הכתובת: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86</a:t>
            </a:fld>
            <a:endParaRPr lang="en-US"/>
          </a:p>
        </p:txBody>
      </p:sp>
      <p:pic>
        <p:nvPicPr>
          <p:cNvPr id="8" name="Graphic 7" descr="Hourglass">
            <a:extLst>
              <a:ext uri="{FF2B5EF4-FFF2-40B4-BE49-F238E27FC236}">
                <a16:creationId xmlns:a16="http://schemas.microsoft.com/office/drawing/2014/main" id="{6CCF1A70-0BFF-B74E-8E86-03CFCEDE4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543" y="2673458"/>
            <a:ext cx="457200" cy="4572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0952FF4A-2FB6-2C4B-A674-03E184BBD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915" y="2432957"/>
            <a:ext cx="914400" cy="914400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51CBB9A4-5009-5E49-8701-00DEB1209C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0059" y="2471565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 Straight">
            <a:extLst>
              <a:ext uri="{FF2B5EF4-FFF2-40B4-BE49-F238E27FC236}">
                <a16:creationId xmlns:a16="http://schemas.microsoft.com/office/drawing/2014/main" id="{F520B1AA-ECE9-8A4F-AC3C-27516C884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6315" y="2444858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5E17-8B55-EC40-924C-929FDAC797EC}"/>
              </a:ext>
            </a:extLst>
          </p:cNvPr>
          <p:cNvSpPr txBox="1"/>
          <p:nvPr/>
        </p:nvSpPr>
        <p:spPr>
          <a:xfrm>
            <a:off x="4427766" y="3232432"/>
            <a:ext cx="221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השקת מחפש את המשאב </a:t>
            </a:r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B1BC3-325A-EF46-90A2-62349AEE28C6}"/>
              </a:ext>
            </a:extLst>
          </p:cNvPr>
          <p:cNvSpPr txBox="1"/>
          <p:nvPr/>
        </p:nvSpPr>
        <p:spPr>
          <a:xfrm>
            <a:off x="2797191" y="206362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/</a:t>
            </a:r>
            <a:r>
              <a:rPr lang="en-US" dirty="0"/>
              <a:t>products/all</a:t>
            </a:r>
          </a:p>
        </p:txBody>
      </p:sp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232ADA1A-2BA8-454D-9C61-7FBC803B0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4146" y="247156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C427-0A02-D248-BA14-FD4C8A5B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7828" y="2673458"/>
            <a:ext cx="4622800" cy="457200"/>
          </a:xfrm>
          <a:prstGeom prst="rect">
            <a:avLst/>
          </a:prstGeom>
        </p:spPr>
      </p:pic>
      <p:pic>
        <p:nvPicPr>
          <p:cNvPr id="17" name="Graphic 16" descr="Hourglass">
            <a:extLst>
              <a:ext uri="{FF2B5EF4-FFF2-40B4-BE49-F238E27FC236}">
                <a16:creationId xmlns:a16="http://schemas.microsoft.com/office/drawing/2014/main" id="{E136523F-E5FC-6044-BA6E-CB67BD47C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5726" y="2673043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A6E81F-C33A-284E-8796-DD5555C1E2EA}"/>
              </a:ext>
            </a:extLst>
          </p:cNvPr>
          <p:cNvSpPr txBox="1"/>
          <p:nvPr/>
        </p:nvSpPr>
        <p:spPr>
          <a:xfrm>
            <a:off x="232476" y="3232432"/>
            <a:ext cx="3008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המשתמש מזין את הנתונים הנדרשים בטופס מסוג </a:t>
            </a:r>
            <a:r>
              <a:rPr lang="en-US" dirty="0"/>
              <a:t>POST</a:t>
            </a:r>
            <a:r>
              <a:rPr lang="he-IL" dirty="0"/>
              <a:t> כדי לבצע את הרכישה באתר, כולל כתובת, פרטי אשראי ועוד. שולח את הטופס.</a:t>
            </a:r>
            <a:endParaRPr lang="en-US" dirty="0"/>
          </a:p>
        </p:txBody>
      </p:sp>
      <p:pic>
        <p:nvPicPr>
          <p:cNvPr id="16" name="Graphic 15" descr="Line arrow Straight">
            <a:extLst>
              <a:ext uri="{FF2B5EF4-FFF2-40B4-BE49-F238E27FC236}">
                <a16:creationId xmlns:a16="http://schemas.microsoft.com/office/drawing/2014/main" id="{CE9E5AFC-0894-6748-8FF3-C978D488D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9400" y="544195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143B9-5B39-5F47-9544-216D323B6D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068" y="5670550"/>
            <a:ext cx="4622800" cy="457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532F0-D27E-5048-851B-D64BDBA3D063}"/>
              </a:ext>
            </a:extLst>
          </p:cNvPr>
          <p:cNvSpPr txBox="1"/>
          <p:nvPr/>
        </p:nvSpPr>
        <p:spPr>
          <a:xfrm>
            <a:off x="8943550" y="4454715"/>
            <a:ext cx="2609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הטופס, שהוא מסוג </a:t>
            </a:r>
            <a:r>
              <a:rPr lang="en-US" dirty="0"/>
              <a:t>POST</a:t>
            </a:r>
            <a:r>
              <a:rPr lang="he-IL" dirty="0"/>
              <a:t>, מפנה את הנתונים ל</a:t>
            </a:r>
            <a:r>
              <a:rPr lang="en-US" dirty="0"/>
              <a:t>route</a:t>
            </a:r>
            <a:r>
              <a:rPr lang="he-IL" dirty="0"/>
              <a:t> שנועד לטפל בהם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3348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המחשה - </a:t>
            </a:r>
            <a:r>
              <a:rPr lang="en-US" dirty="0"/>
              <a:t>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1"/>
            <a:ext cx="10515600" cy="66177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המשתמש ״מבקש״ את הכתובת:</a:t>
            </a:r>
            <a:endParaRPr lang="en-US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87</a:t>
            </a:fld>
            <a:endParaRPr lang="en-US"/>
          </a:p>
        </p:txBody>
      </p:sp>
      <p:pic>
        <p:nvPicPr>
          <p:cNvPr id="16" name="Graphic 15" descr="Line arrow Straight">
            <a:extLst>
              <a:ext uri="{FF2B5EF4-FFF2-40B4-BE49-F238E27FC236}">
                <a16:creationId xmlns:a16="http://schemas.microsoft.com/office/drawing/2014/main" id="{CE9E5AFC-0894-6748-8FF3-C978D488D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0314" y="3568551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143B9-5B39-5F47-9544-216D323B6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982" y="3797151"/>
            <a:ext cx="4622800" cy="457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532F0-D27E-5048-851B-D64BDBA3D063}"/>
              </a:ext>
            </a:extLst>
          </p:cNvPr>
          <p:cNvSpPr txBox="1"/>
          <p:nvPr/>
        </p:nvSpPr>
        <p:spPr>
          <a:xfrm>
            <a:off x="8744464" y="2581316"/>
            <a:ext cx="2609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הטופס, שהוא מסוג </a:t>
            </a:r>
            <a:r>
              <a:rPr lang="en-US" dirty="0"/>
              <a:t>POST</a:t>
            </a:r>
            <a:r>
              <a:rPr lang="he-IL" dirty="0"/>
              <a:t>, מפנה את הנתונים ל</a:t>
            </a:r>
            <a:r>
              <a:rPr lang="en-US" dirty="0"/>
              <a:t>route</a:t>
            </a:r>
            <a:r>
              <a:rPr lang="he-IL" dirty="0"/>
              <a:t> שנועד לטפל בהם</a:t>
            </a:r>
            <a:endParaRPr lang="en-US" dirty="0"/>
          </a:p>
        </p:txBody>
      </p:sp>
      <p:pic>
        <p:nvPicPr>
          <p:cNvPr id="22" name="Graphic 21" descr="Line arrow Straight">
            <a:extLst>
              <a:ext uri="{FF2B5EF4-FFF2-40B4-BE49-F238E27FC236}">
                <a16:creationId xmlns:a16="http://schemas.microsoft.com/office/drawing/2014/main" id="{3726932F-D31F-2640-BE68-8F5497476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2877" y="3568551"/>
            <a:ext cx="914400" cy="914400"/>
          </a:xfrm>
          <a:prstGeom prst="rect">
            <a:avLst/>
          </a:prstGeom>
        </p:spPr>
      </p:pic>
      <p:pic>
        <p:nvPicPr>
          <p:cNvPr id="23" name="Graphic 22" descr="Hourglass">
            <a:extLst>
              <a:ext uri="{FF2B5EF4-FFF2-40B4-BE49-F238E27FC236}">
                <a16:creationId xmlns:a16="http://schemas.microsoft.com/office/drawing/2014/main" id="{DE8F671C-CB5B-8542-BEE9-9822A2002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8311" y="3797151"/>
            <a:ext cx="457200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35FBB6-FA2E-6F40-85CC-955762CA6466}"/>
              </a:ext>
            </a:extLst>
          </p:cNvPr>
          <p:cNvSpPr txBox="1"/>
          <p:nvPr/>
        </p:nvSpPr>
        <p:spPr>
          <a:xfrm>
            <a:off x="4195314" y="2912139"/>
            <a:ext cx="260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השרת מחפש את המשאב שעונה על הכתובת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25B170-9EC0-4E42-A20D-9EE14C9B723C}"/>
              </a:ext>
            </a:extLst>
          </p:cNvPr>
          <p:cNvSpPr txBox="1"/>
          <p:nvPr/>
        </p:nvSpPr>
        <p:spPr>
          <a:xfrm>
            <a:off x="1541087" y="5252487"/>
            <a:ext cx="42450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האם השיטה היא </a:t>
            </a:r>
            <a:r>
              <a:rPr lang="en-US" dirty="0"/>
              <a:t>GET</a:t>
            </a:r>
            <a:r>
              <a:rPr lang="he-IL" dirty="0"/>
              <a:t>?</a:t>
            </a:r>
            <a:r>
              <a:rPr lang="en-US" dirty="0"/>
              <a:t> </a:t>
            </a:r>
            <a:r>
              <a:rPr lang="he-IL" dirty="0"/>
              <a:t> אם כן – הצג עמוד</a:t>
            </a:r>
          </a:p>
          <a:p>
            <a:pPr algn="r" rtl="1"/>
            <a:r>
              <a:rPr lang="he-IL" dirty="0"/>
              <a:t>אם לא – האם השיטה היא </a:t>
            </a:r>
            <a:r>
              <a:rPr lang="en-US" dirty="0"/>
              <a:t>POST</a:t>
            </a:r>
            <a:r>
              <a:rPr lang="he-IL" dirty="0"/>
              <a:t>?</a:t>
            </a:r>
          </a:p>
          <a:p>
            <a:pPr algn="r" rtl="1"/>
            <a:r>
              <a:rPr lang="he-IL" dirty="0"/>
              <a:t>אם כן – האם יש נתונים להתחשב בהם?</a:t>
            </a:r>
          </a:p>
          <a:p>
            <a:pPr algn="r" rtl="1"/>
            <a:r>
              <a:rPr lang="he-IL" dirty="0"/>
              <a:t>אם כן – השתמש בהם בהתאם והחזר תשובה.</a:t>
            </a:r>
          </a:p>
          <a:p>
            <a:pPr algn="r" rtl="1"/>
            <a:r>
              <a:rPr lang="he-IL" dirty="0"/>
              <a:t>אם לא – החזר תשובה.</a:t>
            </a:r>
            <a:endParaRPr lang="en-US" dirty="0"/>
          </a:p>
        </p:txBody>
      </p:sp>
      <p:pic>
        <p:nvPicPr>
          <p:cNvPr id="26" name="Graphic 25" descr="Question mark">
            <a:extLst>
              <a:ext uri="{FF2B5EF4-FFF2-40B4-BE49-F238E27FC236}">
                <a16:creationId xmlns:a16="http://schemas.microsoft.com/office/drawing/2014/main" id="{2C5143D3-D4A3-C140-909F-14317498A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5314" y="4338087"/>
            <a:ext cx="914400" cy="914400"/>
          </a:xfrm>
          <a:prstGeom prst="rect">
            <a:avLst/>
          </a:prstGeom>
        </p:spPr>
      </p:pic>
      <p:pic>
        <p:nvPicPr>
          <p:cNvPr id="27" name="Graphic 26" descr="Line arrow Straight">
            <a:extLst>
              <a:ext uri="{FF2B5EF4-FFF2-40B4-BE49-F238E27FC236}">
                <a16:creationId xmlns:a16="http://schemas.microsoft.com/office/drawing/2014/main" id="{A93CBF0D-6560-6743-98D5-05CBF1627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359711" y="42962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76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Flask</a:t>
            </a:r>
            <a:r>
              <a:rPr lang="he-IL" dirty="0"/>
              <a:t> – </a:t>
            </a:r>
            <a:r>
              <a:rPr lang="en-US" dirty="0"/>
              <a:t>Query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ב-</a:t>
            </a:r>
            <a:r>
              <a:rPr lang="en-US" dirty="0"/>
              <a:t>Flask</a:t>
            </a:r>
            <a:r>
              <a:rPr lang="he-IL" dirty="0"/>
              <a:t>, הגישה על עמוד מסוים ל-</a:t>
            </a:r>
            <a:r>
              <a:rPr lang="en-US" dirty="0"/>
              <a:t>query </a:t>
            </a:r>
            <a:r>
              <a:rPr lang="en-US" dirty="0" err="1"/>
              <a:t>parametenrs</a:t>
            </a:r>
            <a:r>
              <a:rPr lang="he-IL" dirty="0"/>
              <a:t> שהועבר אליו נעשית באמצעות אובייקט </a:t>
            </a:r>
            <a:r>
              <a:rPr lang="en-US" dirty="0"/>
              <a:t>request</a:t>
            </a:r>
            <a:r>
              <a:rPr lang="he-IL" dirty="0"/>
              <a:t> ועל-ידי </a:t>
            </a:r>
            <a:r>
              <a:rPr lang="en-US" dirty="0" err="1"/>
              <a:t>request.args</a:t>
            </a:r>
            <a:r>
              <a:rPr lang="en-US" dirty="0"/>
              <a:t>[‘QUERY_PARAM_KEY’]</a:t>
            </a:r>
            <a:r>
              <a:rPr lang="he-IL" dirty="0"/>
              <a:t>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דוגמה – עבור הבקשה ל-</a:t>
            </a:r>
            <a:r>
              <a:rPr lang="en-US" dirty="0"/>
              <a:t>/</a:t>
            </a:r>
            <a:r>
              <a:rPr lang="en-US" dirty="0" err="1"/>
              <a:t>catalog?id</a:t>
            </a:r>
            <a:r>
              <a:rPr lang="en-US" dirty="0"/>
              <a:t>=3 </a:t>
            </a:r>
            <a:r>
              <a:rPr lang="he-IL" dirty="0"/>
              <a:t>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יש לייבא את האובייקט </a:t>
            </a:r>
            <a:r>
              <a:rPr lang="en-US" dirty="0"/>
              <a:t>request</a:t>
            </a:r>
            <a:r>
              <a:rPr lang="he-IL" dirty="0"/>
              <a:t> מ-</a:t>
            </a:r>
            <a:r>
              <a:rPr lang="en-US" dirty="0"/>
              <a:t>flask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לאחר מכן לפנות למפתח </a:t>
            </a:r>
            <a:r>
              <a:rPr lang="en-US" dirty="0" err="1"/>
              <a:t>args</a:t>
            </a:r>
            <a:r>
              <a:rPr lang="he-IL" dirty="0"/>
              <a:t> ולקחת את המפתחות שמזוהים עם הפרמטרים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61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Flask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E4C9C-EC7C-D64C-B9CC-D7EF23470E26}"/>
              </a:ext>
            </a:extLst>
          </p:cNvPr>
          <p:cNvSpPr txBox="1"/>
          <p:nvPr/>
        </p:nvSpPr>
        <p:spPr>
          <a:xfrm>
            <a:off x="7189234" y="1866024"/>
            <a:ext cx="3873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טפסים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 err="1"/>
              <a:t>request.method</a:t>
            </a:r>
            <a:endParaRPr lang="en-US" dirty="0"/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Forms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Files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ABD0-8958-C44D-9EEA-509BC68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89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386FCD2-572B-324C-AEA6-E03424FE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410692"/>
            <a:ext cx="7620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547A-C3F1-6847-B43C-03565BDF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Flask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2629A-60DB-7142-B766-39F748FE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  <a:r>
              <a:rPr lang="he-IL" dirty="0"/>
              <a:t> מבוסס על שפת תכנות </a:t>
            </a:r>
            <a:r>
              <a:rPr lang="en-US" dirty="0"/>
              <a:t>python</a:t>
            </a:r>
            <a:r>
              <a:rPr lang="he-IL" dirty="0"/>
              <a:t>, הממשק </a:t>
            </a:r>
            <a:r>
              <a:rPr lang="en-US" dirty="0" err="1"/>
              <a:t>Werkzueg</a:t>
            </a:r>
            <a:r>
              <a:rPr lang="he-IL" dirty="0"/>
              <a:t> והמנוע </a:t>
            </a:r>
            <a:r>
              <a:rPr lang="en-US" dirty="0"/>
              <a:t>Jinja2</a:t>
            </a:r>
            <a:endParaRPr lang="he-IL" dirty="0"/>
          </a:p>
          <a:p>
            <a:pPr lvl="1" algn="r" rtl="1">
              <a:spcBef>
                <a:spcPts val="1000"/>
              </a:spcBef>
            </a:pPr>
            <a:r>
              <a:rPr lang="he-IL" dirty="0"/>
              <a:t>מוגדר כ-</a:t>
            </a:r>
            <a:r>
              <a:rPr lang="en-US" dirty="0"/>
              <a:t>Micro Framework</a:t>
            </a:r>
            <a:r>
              <a:rPr lang="he-IL" dirty="0"/>
              <a:t>, מאוד רזה ונשאן על קיום של תוספים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פחות מחמיר על כלל השימוש בו (לעומת </a:t>
            </a:r>
            <a:r>
              <a:rPr lang="en-US" dirty="0"/>
              <a:t>Django</a:t>
            </a:r>
            <a:r>
              <a:rPr lang="he-IL" dirty="0"/>
              <a:t>) ואינו כופה מבנה </a:t>
            </a:r>
            <a:r>
              <a:rPr lang="he-IL" dirty="0" err="1"/>
              <a:t>פרוייקט</a:t>
            </a:r>
            <a:r>
              <a:rPr lang="he-IL" dirty="0"/>
              <a:t> מסוים באופן מוחלט.</a:t>
            </a:r>
          </a:p>
          <a:p>
            <a:pPr lvl="1" algn="r" rtl="1">
              <a:spcBef>
                <a:spcPts val="1000"/>
              </a:spcBef>
            </a:pPr>
            <a:r>
              <a:rPr lang="he-IL" b="1" dirty="0"/>
              <a:t>מטפל בתשתית הבסיסית של השרת ומשאיר למפתח להתעסק בעיקר</a:t>
            </a:r>
          </a:p>
          <a:p>
            <a:pPr lvl="1" algn="r" rtl="1">
              <a:spcBef>
                <a:spcPts val="1000"/>
              </a:spcBef>
            </a:pPr>
            <a:r>
              <a:rPr lang="he-IL" b="1" dirty="0"/>
              <a:t>קל ללמידה</a:t>
            </a:r>
          </a:p>
          <a:p>
            <a:pPr lvl="1" algn="r" rtl="1">
              <a:spcBef>
                <a:spcPts val="1000"/>
              </a:spcBef>
            </a:pPr>
            <a:r>
              <a:rPr lang="he-IL" b="1" dirty="0"/>
              <a:t>פשוט לכתיבה ולמימוש</a:t>
            </a:r>
          </a:p>
          <a:p>
            <a:pPr lvl="1" algn="r" rtl="1">
              <a:spcBef>
                <a:spcPts val="1000"/>
              </a:spcBef>
            </a:pPr>
            <a:r>
              <a:rPr lang="he-IL" b="1" dirty="0"/>
              <a:t>מונחה </a:t>
            </a:r>
            <a:r>
              <a:rPr lang="en-US" b="1" dirty="0"/>
              <a:t>routes</a:t>
            </a:r>
          </a:p>
          <a:p>
            <a:pPr lvl="1" algn="r" rtl="1">
              <a:spcBef>
                <a:spcPts val="1000"/>
              </a:spcBef>
            </a:pPr>
            <a:endParaRPr lang="he-I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AB3FD-FDF3-3947-BD02-627A0423CA07}"/>
              </a:ext>
            </a:extLst>
          </p:cNvPr>
          <p:cNvSpPr txBox="1"/>
          <p:nvPr/>
        </p:nvSpPr>
        <p:spPr>
          <a:xfrm>
            <a:off x="0" y="6488668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flask.palletsprojects.com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/1.1.x/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CA570-0B06-FC4D-8E8E-E9DC8F54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05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השיטה </a:t>
            </a:r>
            <a:r>
              <a:rPr lang="en-US" dirty="0"/>
              <a:t>GET</a:t>
            </a:r>
            <a:r>
              <a:rPr lang="he-IL" dirty="0"/>
              <a:t> וטפסים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בהגדרה של טפסים אנו יכולים להגדיר </a:t>
            </a:r>
            <a:endParaRPr lang="en-US" dirty="0"/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dirty="0"/>
              <a:t>&lt;form method=“GET” action=“”&gt;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משמעות הגדרה זו היא שנתוני הטופס יישלחו בשיטת </a:t>
            </a:r>
            <a:r>
              <a:rPr lang="en-US" dirty="0"/>
              <a:t>GET</a:t>
            </a:r>
            <a:r>
              <a:rPr lang="he-IL" dirty="0"/>
              <a:t> לכתובת שב-</a:t>
            </a:r>
            <a:r>
              <a:rPr lang="en-US" dirty="0"/>
              <a:t>action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בשליחת הטופס ב</a:t>
            </a:r>
            <a:r>
              <a:rPr lang="en-US" dirty="0"/>
              <a:t>GET-</a:t>
            </a:r>
            <a:r>
              <a:rPr lang="he-IL" dirty="0"/>
              <a:t> נתוני הטופס יועברו בצורה של </a:t>
            </a:r>
            <a:r>
              <a:rPr lang="en-US" dirty="0"/>
              <a:t>query parameters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דוגמא: </a:t>
            </a:r>
            <a:r>
              <a:rPr lang="en-US" dirty="0">
                <a:hlinkClick r:id="rId3"/>
              </a:rPr>
              <a:t>www.google.com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8103BC-29C0-6A46-A5CA-9C9C8187C7DE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49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השיטה </a:t>
            </a:r>
            <a:r>
              <a:rPr lang="en-US" dirty="0"/>
              <a:t>GET</a:t>
            </a:r>
            <a:r>
              <a:rPr lang="he-IL" dirty="0"/>
              <a:t> וטפסים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מכיוון ש-</a:t>
            </a:r>
            <a:r>
              <a:rPr lang="en-US" dirty="0"/>
              <a:t>GET</a:t>
            </a:r>
            <a:r>
              <a:rPr lang="he-IL" dirty="0"/>
              <a:t> משרשר את ערכי הטופס ב-</a:t>
            </a:r>
            <a:r>
              <a:rPr lang="en-US" dirty="0"/>
              <a:t>URL</a:t>
            </a:r>
            <a:r>
              <a:rPr lang="he-IL" dirty="0"/>
              <a:t> הוא נחשב לשיטה שאינה מאובטחת.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לטפסים שמכילים מידע רגיש (סיסמא, פרטי אשראי, חשבון בנק וכו׳) כמו טפסי הרשמה, כניסה לאתר, רכישת מוצר וכדומה, נרצה להשתמש בשיטה אחרת, </a:t>
            </a:r>
            <a:r>
              <a:rPr lang="en-US" dirty="0"/>
              <a:t>POST</a:t>
            </a:r>
            <a:r>
              <a:rPr lang="he-IL" dirty="0"/>
              <a:t>, שנחשבת מאובטחת.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דוגמא: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8103BC-29C0-6A46-A5CA-9C9C8187C7DE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DEF1B-B158-B445-9726-2E53EBAA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4572000"/>
            <a:ext cx="4622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64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השיטה </a:t>
            </a:r>
            <a:r>
              <a:rPr lang="en-US" dirty="0"/>
              <a:t>GET</a:t>
            </a:r>
            <a:r>
              <a:rPr lang="he-IL" dirty="0"/>
              <a:t> וטפסים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אז מתי נשתמש ב-</a:t>
            </a:r>
            <a:r>
              <a:rPr lang="en-US" dirty="0"/>
              <a:t>GET</a:t>
            </a:r>
            <a:r>
              <a:rPr lang="he-IL" dirty="0"/>
              <a:t>?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כאשר המידע שבטופס לא מכיל מידע רגיש.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כשאנו מעוניינים לשתף קישור עם אנשים אחרים (תוצאות חיפוש, מוצר, עמוד קטלוג וכו׳).</a:t>
            </a:r>
          </a:p>
          <a:p>
            <a:pPr lvl="2" algn="r" rtl="1">
              <a:spcBef>
                <a:spcPts val="1000"/>
              </a:spcBef>
            </a:pPr>
            <a:r>
              <a:rPr lang="he-IL" dirty="0"/>
              <a:t>חיפוש ב</a:t>
            </a:r>
            <a:r>
              <a:rPr lang="en-US" dirty="0"/>
              <a:t>google</a:t>
            </a:r>
            <a:r>
              <a:rPr lang="he-IL" dirty="0"/>
              <a:t>: טופס בשיטת </a:t>
            </a:r>
            <a:r>
              <a:rPr lang="en-US" dirty="0"/>
              <a:t>GET</a:t>
            </a:r>
            <a:r>
              <a:rPr lang="he-IL" dirty="0"/>
              <a:t> שמשרשר פרמטרים ב-</a:t>
            </a:r>
            <a:r>
              <a:rPr lang="en-US" dirty="0"/>
              <a:t>URL</a:t>
            </a:r>
            <a:r>
              <a:rPr lang="he-IL" dirty="0"/>
              <a:t> ומאפשר שיתוף לתוצאות חיפוש.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156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השיטה </a:t>
            </a:r>
            <a:r>
              <a:rPr lang="en-US" dirty="0"/>
              <a:t>POST</a:t>
            </a:r>
            <a:r>
              <a:rPr lang="he-IL" dirty="0"/>
              <a:t> וטפסים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בהגדרה של טפסים אנו יכולים להגדיר</a:t>
            </a: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dirty="0"/>
              <a:t>&lt;form method=“POST” action=“…”&gt;</a:t>
            </a:r>
            <a:endParaRPr lang="he-IL" dirty="0"/>
          </a:p>
          <a:p>
            <a:pPr algn="r" rtl="1"/>
            <a:r>
              <a:rPr lang="he-IL" dirty="0"/>
              <a:t>משמעות הגדרה זו היא שנתוני הטופס ישלחו בשיטת </a:t>
            </a:r>
            <a:r>
              <a:rPr lang="en-US" dirty="0"/>
              <a:t>POST</a:t>
            </a:r>
            <a:r>
              <a:rPr lang="he-IL" dirty="0"/>
              <a:t> לכתובת שב-</a:t>
            </a:r>
            <a:r>
              <a:rPr lang="en-US" dirty="0"/>
              <a:t>action</a:t>
            </a:r>
            <a:r>
              <a:rPr lang="he-IL" dirty="0"/>
              <a:t>.</a:t>
            </a:r>
          </a:p>
          <a:p>
            <a:pPr lvl="1" algn="r" rtl="1"/>
            <a:r>
              <a:rPr lang="he-IL" dirty="0"/>
              <a:t>בשליחת טופס ב-</a:t>
            </a:r>
            <a:r>
              <a:rPr lang="en-US" dirty="0"/>
              <a:t>POST </a:t>
            </a:r>
            <a:r>
              <a:rPr lang="he-IL" dirty="0"/>
              <a:t> נתוני הטופס יועברו בצורה מאובטחת לשרת.</a:t>
            </a:r>
          </a:p>
          <a:p>
            <a:pPr algn="r" rtl="1"/>
            <a:r>
              <a:rPr lang="he-IL" dirty="0"/>
              <a:t>דוגמא: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A761-F7A0-9842-B114-569123F5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5" y="4892675"/>
            <a:ext cx="4622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99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request.method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599" cy="4160520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  <a:r>
              <a:rPr lang="he-IL" dirty="0"/>
              <a:t> מספק אובייקט בשם </a:t>
            </a:r>
            <a:r>
              <a:rPr lang="en-US" dirty="0"/>
              <a:t>request</a:t>
            </a:r>
            <a:r>
              <a:rPr lang="he-IL" dirty="0"/>
              <a:t> שמאפשר לברר בפשטות את שיטת הבקשה ל-</a:t>
            </a:r>
            <a:r>
              <a:rPr lang="en-US" dirty="0"/>
              <a:t>route</a:t>
            </a:r>
            <a:r>
              <a:rPr lang="he-IL" dirty="0"/>
              <a:t>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GET</a:t>
            </a:r>
            <a:r>
              <a:rPr lang="he-IL" dirty="0"/>
              <a:t> הינה שיטת ברירת מחדל של בקשה ל-</a:t>
            </a:r>
            <a:r>
              <a:rPr lang="en-US" dirty="0"/>
              <a:t>route</a:t>
            </a:r>
            <a:r>
              <a:rPr lang="he-IL" dirty="0"/>
              <a:t>!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כדי לאפשר ל-</a:t>
            </a:r>
            <a:r>
              <a:rPr lang="en-US" dirty="0"/>
              <a:t>route</a:t>
            </a:r>
            <a:r>
              <a:rPr lang="he-IL" dirty="0"/>
              <a:t> להגיב לשתי שיטות אלו – עלינו לציין זאת במפורש!</a:t>
            </a:r>
          </a:p>
          <a:p>
            <a:pPr algn="r" rtl="1"/>
            <a:r>
              <a:rPr lang="he-IL" dirty="0"/>
              <a:t>אז איך נדע באיזו שיטה ביקשו </a:t>
            </a:r>
            <a:r>
              <a:rPr lang="en-US" dirty="0"/>
              <a:t>/login</a:t>
            </a:r>
            <a:r>
              <a:rPr lang="he-IL" dirty="0"/>
              <a:t>?</a:t>
            </a:r>
          </a:p>
          <a:p>
            <a:pPr algn="r" rtl="1"/>
            <a:r>
              <a:rPr lang="he-IL" dirty="0"/>
              <a:t>כדי לברר באיזו שיטה בקשה נשלחה נצטרך:</a:t>
            </a:r>
          </a:p>
          <a:p>
            <a:pPr lvl="1" algn="r" rtl="1"/>
            <a:r>
              <a:rPr lang="he-IL" dirty="0"/>
              <a:t>לייבא את האובייקט </a:t>
            </a:r>
            <a:r>
              <a:rPr lang="en-US" dirty="0"/>
              <a:t>request</a:t>
            </a:r>
            <a:r>
              <a:rPr lang="he-IL" dirty="0"/>
              <a:t> מ-</a:t>
            </a:r>
            <a:r>
              <a:rPr lang="en-US" dirty="0"/>
              <a:t>flask</a:t>
            </a:r>
            <a:endParaRPr lang="he-IL" dirty="0"/>
          </a:p>
          <a:p>
            <a:pPr lvl="1" algn="r" rtl="1"/>
            <a:r>
              <a:rPr lang="he-IL" dirty="0"/>
              <a:t>לגשת ל-</a:t>
            </a:r>
            <a:r>
              <a:rPr lang="en-US" dirty="0" err="1"/>
              <a:t>request.method</a:t>
            </a:r>
            <a:r>
              <a:rPr lang="he-IL" dirty="0"/>
              <a:t> ולבדוק האם ערכו ״</a:t>
            </a:r>
            <a:r>
              <a:rPr lang="en-US" dirty="0"/>
              <a:t>GET</a:t>
            </a:r>
            <a:r>
              <a:rPr lang="he-IL" dirty="0"/>
              <a:t>״ או ״</a:t>
            </a:r>
            <a:r>
              <a:rPr lang="en-US" dirty="0"/>
              <a:t>POST</a:t>
            </a:r>
            <a:r>
              <a:rPr lang="he-IL" dirty="0"/>
              <a:t>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C744A-44C8-A748-86A3-63357A132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91940"/>
            <a:ext cx="4991100" cy="1028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BD36B10-5FCC-3B46-A102-030E1C6549AC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80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Forms</a:t>
            </a:r>
            <a:r>
              <a:rPr lang="he-IL" dirty="0"/>
              <a:t> בשיטת </a:t>
            </a:r>
            <a:r>
              <a:rPr lang="en-US" dirty="0"/>
              <a:t>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  <a:r>
              <a:rPr lang="he-IL" dirty="0"/>
              <a:t> מספק אובייקט בשם </a:t>
            </a:r>
            <a:r>
              <a:rPr lang="en-US" dirty="0"/>
              <a:t>request</a:t>
            </a:r>
            <a:r>
              <a:rPr lang="he-IL" dirty="0"/>
              <a:t> שמאפשר אינטראקציה פשוטה מאוד עם נתונים שנשלחו מטפסים בשיטת </a:t>
            </a:r>
            <a:r>
              <a:rPr lang="en-US" dirty="0"/>
              <a:t>GET</a:t>
            </a:r>
            <a:r>
              <a:rPr lang="he-IL" dirty="0"/>
              <a:t>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כדי להשתמש בערך שנשלח מטופס נצטרך: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לייבא את האובייקט </a:t>
            </a:r>
            <a:r>
              <a:rPr lang="en-US" dirty="0"/>
              <a:t>request</a:t>
            </a:r>
            <a:r>
              <a:rPr lang="he-IL" dirty="0"/>
              <a:t> מ-</a:t>
            </a:r>
            <a:r>
              <a:rPr lang="en-US" dirty="0"/>
              <a:t>flask</a:t>
            </a:r>
            <a:r>
              <a:rPr lang="he-IL" dirty="0"/>
              <a:t>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לגשת ל-</a:t>
            </a:r>
            <a:r>
              <a:rPr lang="en-US" dirty="0" err="1"/>
              <a:t>request.args</a:t>
            </a:r>
            <a:r>
              <a:rPr lang="he-IL" dirty="0"/>
              <a:t>, שהוא מסוג </a:t>
            </a:r>
            <a:r>
              <a:rPr lang="en-US" dirty="0" err="1"/>
              <a:t>dict</a:t>
            </a:r>
            <a:r>
              <a:rPr lang="he-IL" dirty="0"/>
              <a:t>, ולחלץ ממנו את הערך של השדה הרלוונטי באמצעות:</a:t>
            </a:r>
          </a:p>
          <a:p>
            <a:pPr lvl="1" algn="l">
              <a:spcBef>
                <a:spcPts val="1000"/>
              </a:spcBef>
            </a:pPr>
            <a:r>
              <a:rPr lang="en-US" dirty="0" err="1"/>
              <a:t>Request.args</a:t>
            </a:r>
            <a:r>
              <a:rPr lang="en-US" dirty="0"/>
              <a:t>[‘FIELD_NAME’]</a:t>
            </a:r>
            <a:endParaRPr lang="he-IL" dirty="0"/>
          </a:p>
          <a:p>
            <a:pPr lvl="1" algn="r" rtl="1">
              <a:spcBef>
                <a:spcPts val="1000"/>
              </a:spcBef>
            </a:pPr>
            <a:r>
              <a:rPr lang="he-IL" dirty="0"/>
              <a:t>דוגמא – שימוש ערך החיפוש שהועבר בטופס.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8F65B1-8BE9-4F49-9A5C-58ED5817CCC2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24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Forms</a:t>
            </a:r>
            <a:r>
              <a:rPr lang="he-IL" dirty="0"/>
              <a:t> בשיטת </a:t>
            </a:r>
            <a:r>
              <a:rPr lang="en-US" dirty="0"/>
              <a:t>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  <a:r>
              <a:rPr lang="he-IL" dirty="0"/>
              <a:t> מספק אובייקט בשם </a:t>
            </a:r>
            <a:r>
              <a:rPr lang="en-US" dirty="0"/>
              <a:t>request</a:t>
            </a:r>
            <a:r>
              <a:rPr lang="he-IL" dirty="0"/>
              <a:t> שמאפשר אינטראקציה פשוטה מאוד עם נתונים שנשלחו מטפסים בשיטת </a:t>
            </a:r>
            <a:r>
              <a:rPr lang="en-US" dirty="0"/>
              <a:t>POST</a:t>
            </a:r>
            <a:r>
              <a:rPr lang="he-IL" dirty="0"/>
              <a:t>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כדי להשתמש בערך שנשלח מטופס נצטרך: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לייבא את האובייקט </a:t>
            </a:r>
            <a:r>
              <a:rPr lang="en-US" dirty="0"/>
              <a:t>request</a:t>
            </a:r>
            <a:r>
              <a:rPr lang="he-IL" dirty="0"/>
              <a:t> מ-</a:t>
            </a:r>
            <a:r>
              <a:rPr lang="en-US" dirty="0"/>
              <a:t>flask</a:t>
            </a:r>
            <a:r>
              <a:rPr lang="he-IL" dirty="0"/>
              <a:t>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להוסיף את השיטה </a:t>
            </a:r>
            <a:r>
              <a:rPr lang="en-US" dirty="0"/>
              <a:t>POST</a:t>
            </a:r>
            <a:r>
              <a:rPr lang="he-IL" dirty="0"/>
              <a:t> ל-</a:t>
            </a:r>
            <a:r>
              <a:rPr lang="en-US" dirty="0"/>
              <a:t>route</a:t>
            </a:r>
            <a:r>
              <a:rPr lang="he-IL" dirty="0"/>
              <a:t> הרצוי.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לגשת ל-</a:t>
            </a:r>
            <a:r>
              <a:rPr lang="en-US" dirty="0" err="1"/>
              <a:t>request.form</a:t>
            </a:r>
            <a:r>
              <a:rPr lang="he-IL" dirty="0"/>
              <a:t>, שהוא מסוג </a:t>
            </a:r>
            <a:r>
              <a:rPr lang="en-US" dirty="0" err="1"/>
              <a:t>dict</a:t>
            </a:r>
            <a:r>
              <a:rPr lang="he-IL" dirty="0"/>
              <a:t>, ולחלץ ממנו את הערך של השדה הרלוונטי באמצעות:</a:t>
            </a:r>
          </a:p>
          <a:p>
            <a:pPr lvl="1" algn="l">
              <a:spcBef>
                <a:spcPts val="1000"/>
              </a:spcBef>
            </a:pPr>
            <a:r>
              <a:rPr lang="en-US" dirty="0" err="1"/>
              <a:t>request.form</a:t>
            </a:r>
            <a:r>
              <a:rPr lang="en-US" dirty="0"/>
              <a:t>[‘FIELD_NAME’]</a:t>
            </a:r>
            <a:endParaRPr lang="he-IL" dirty="0"/>
          </a:p>
          <a:p>
            <a:pPr lvl="1" algn="r" rtl="1">
              <a:spcBef>
                <a:spcPts val="1000"/>
              </a:spcBef>
            </a:pPr>
            <a:r>
              <a:rPr lang="he-IL" dirty="0"/>
              <a:t>דוגמא – שימוש ערך החיפוש שהועבר בטופס.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E69921-6008-AC4D-95DB-6C30AA399C71}"/>
              </a:ext>
            </a:extLst>
          </p:cNvPr>
          <p:cNvSpPr/>
          <p:nvPr/>
        </p:nvSpPr>
        <p:spPr>
          <a:xfrm>
            <a:off x="11713028" y="6417129"/>
            <a:ext cx="261257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41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Files</a:t>
            </a:r>
            <a:r>
              <a:rPr lang="he-IL" dirty="0"/>
              <a:t> – שמירת קבצים שנשלחו בטופס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לא נלמד בקורס כיצד להעלות קבצים שנשלחו בשדה מסוג </a:t>
            </a:r>
            <a:r>
              <a:rPr lang="en-US" dirty="0"/>
              <a:t>file</a:t>
            </a:r>
            <a:r>
              <a:rPr lang="he-IL" dirty="0"/>
              <a:t>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מומלץ ללמוד באופן עצמאי:</a:t>
            </a:r>
          </a:p>
          <a:p>
            <a:pPr algn="l"/>
            <a:r>
              <a:rPr lang="en-US" dirty="0">
                <a:hlinkClick r:id="rId3"/>
              </a:rPr>
              <a:t>https://flask.palletsprojects.com/en/1.1.x/quickstart/#file-uploads</a:t>
            </a:r>
            <a:endParaRPr lang="he-IL" dirty="0"/>
          </a:p>
          <a:p>
            <a:r>
              <a:rPr lang="en-US" dirty="0">
                <a:hlinkClick r:id="rId4"/>
              </a:rPr>
              <a:t>https://flask.palletsprojects.com/en/1.1.x/patterns/fileuploads/#uploading-files</a:t>
            </a:r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52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745C-1B4F-E847-AE4C-C1C5695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Flask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E4C9C-EC7C-D64C-B9CC-D7EF23470E26}"/>
              </a:ext>
            </a:extLst>
          </p:cNvPr>
          <p:cNvSpPr txBox="1"/>
          <p:nvPr/>
        </p:nvSpPr>
        <p:spPr>
          <a:xfrm>
            <a:off x="7189234" y="1866024"/>
            <a:ext cx="387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Session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ABD0-8958-C44D-9EEA-509BC68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98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386FCD2-572B-324C-AEA6-E03424FE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410692"/>
            <a:ext cx="7620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80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89D-4420-B047-B437-D29E3AEB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2158-A4E1-C948-8082-13DB094A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Session</a:t>
            </a:r>
            <a:r>
              <a:rPr lang="he-IL" dirty="0"/>
              <a:t> הוא משתנה גלובאלי שניתן לשמור בו נתונים שיהיו זמינים בכל מקום.</a:t>
            </a:r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/>
              <a:t>נהוג לנצל </a:t>
            </a:r>
            <a:r>
              <a:rPr lang="en-US" dirty="0"/>
              <a:t>Session</a:t>
            </a:r>
            <a:r>
              <a:rPr lang="he-IL" dirty="0"/>
              <a:t> כדי לשמור מידע על המשתמש.</a:t>
            </a:r>
          </a:p>
          <a:p>
            <a:pPr lvl="1" algn="r" rtl="1">
              <a:spcBef>
                <a:spcPts val="1000"/>
              </a:spcBef>
            </a:pPr>
            <a:r>
              <a:rPr lang="he-IL" dirty="0"/>
              <a:t>כלומר לאחר התחברות של המשתמש לאתר ובכך להציג את האתר באופן שמותאם אליו.</a:t>
            </a:r>
          </a:p>
          <a:p>
            <a:pPr algn="r" rtl="1"/>
            <a:r>
              <a:rPr lang="he-IL" dirty="0"/>
              <a:t>כדי להשתמש ב-</a:t>
            </a:r>
            <a:r>
              <a:rPr lang="en-US" dirty="0"/>
              <a:t>Session</a:t>
            </a:r>
            <a:r>
              <a:rPr lang="he-IL" dirty="0"/>
              <a:t> חייבים להגדיר מפתח ייחודי שמכונה </a:t>
            </a:r>
            <a:r>
              <a:rPr lang="en-US" dirty="0"/>
              <a:t>SECRET_KEY</a:t>
            </a:r>
            <a:r>
              <a:rPr lang="he-IL" dirty="0"/>
              <a:t> במופע של אפליקציית ה-</a:t>
            </a:r>
            <a:r>
              <a:rPr lang="en-US" dirty="0"/>
              <a:t>Flask</a:t>
            </a:r>
            <a:r>
              <a:rPr lang="he-IL" dirty="0"/>
              <a:t> (כלומר ב-</a:t>
            </a:r>
            <a:r>
              <a:rPr lang="en-US" dirty="0"/>
              <a:t>app</a:t>
            </a:r>
            <a:r>
              <a:rPr lang="he-IL" dirty="0"/>
              <a:t>).</a:t>
            </a:r>
          </a:p>
          <a:p>
            <a:pPr lvl="1" algn="r" rtl="1"/>
            <a:r>
              <a:rPr lang="he-IL" dirty="0"/>
              <a:t>בפרויקט הדבר נעשה עבורכם באופן חלקי (תצטרכו לשנות את ה</a:t>
            </a:r>
            <a:r>
              <a:rPr lang="en-US" dirty="0"/>
              <a:t>key</a:t>
            </a:r>
            <a:r>
              <a:rPr lang="he-IL" dirty="0"/>
              <a:t> בעצמכם).</a:t>
            </a:r>
          </a:p>
          <a:p>
            <a:pPr algn="r" rtl="1"/>
            <a:r>
              <a:rPr lang="en-US" dirty="0"/>
              <a:t>Session</a:t>
            </a:r>
            <a:r>
              <a:rPr lang="he-IL" dirty="0"/>
              <a:t> בא לידי ביטוי במשתנה בשם </a:t>
            </a:r>
            <a:r>
              <a:rPr lang="en-US" dirty="0"/>
              <a:t>session</a:t>
            </a:r>
            <a:r>
              <a:rPr lang="he-IL" dirty="0"/>
              <a:t> שהוא מסוג </a:t>
            </a:r>
            <a:r>
              <a:rPr lang="en-US" dirty="0" err="1"/>
              <a:t>dict</a:t>
            </a:r>
            <a:r>
              <a:rPr lang="he-IL" dirty="0"/>
              <a:t>, הוא גלובאלי ולכן – הוא זמין בכל מקום בקוד.</a:t>
            </a:r>
          </a:p>
          <a:p>
            <a:pPr algn="r" rtl="1"/>
            <a:r>
              <a:rPr lang="he-IL" dirty="0"/>
              <a:t>זמן ברירת מחדל ל-</a:t>
            </a:r>
            <a:r>
              <a:rPr lang="en-US" dirty="0"/>
              <a:t>session</a:t>
            </a:r>
            <a:r>
              <a:rPr lang="he-IL" dirty="0"/>
              <a:t> הוא 31 ימים, ניתן לשינוי באמצעות הגדרת </a:t>
            </a:r>
            <a:r>
              <a:rPr lang="en-US" dirty="0"/>
              <a:t>PERMANENT_SESSION_LIFETIME</a:t>
            </a:r>
            <a:r>
              <a:rPr lang="he-IL" dirty="0"/>
              <a:t>.</a:t>
            </a:r>
          </a:p>
          <a:p>
            <a:pPr lvl="1"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6A99-AB10-064E-A83A-5131179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5295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427"/>
      </a:dk2>
      <a:lt2>
        <a:srgbClr val="E2E8E7"/>
      </a:lt2>
      <a:accent1>
        <a:srgbClr val="C6969B"/>
      </a:accent1>
      <a:accent2>
        <a:srgbClr val="BA927F"/>
      </a:accent2>
      <a:accent3>
        <a:srgbClr val="AEA383"/>
      </a:accent3>
      <a:accent4>
        <a:srgbClr val="A0A873"/>
      </a:accent4>
      <a:accent5>
        <a:srgbClr val="93AB81"/>
      </a:accent5>
      <a:accent6>
        <a:srgbClr val="79B078"/>
      </a:accent6>
      <a:hlink>
        <a:srgbClr val="568E8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7788</TotalTime>
  <Words>11193</Words>
  <Application>Microsoft Macintosh PowerPoint</Application>
  <PresentationFormat>Widescreen</PresentationFormat>
  <Paragraphs>1753</Paragraphs>
  <Slides>166</Slides>
  <Notes>151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1" baseType="lpstr">
      <vt:lpstr>Arial</vt:lpstr>
      <vt:lpstr>Calibri</vt:lpstr>
      <vt:lpstr>Century Gothic</vt:lpstr>
      <vt:lpstr>Elephant</vt:lpstr>
      <vt:lpstr>BrushVTI</vt:lpstr>
      <vt:lpstr>Flask</vt:lpstr>
      <vt:lpstr>נושא ההרצאה</vt:lpstr>
      <vt:lpstr>מבוא</vt:lpstr>
      <vt:lpstr>URL </vt:lpstr>
      <vt:lpstr>פרוטוקול</vt:lpstr>
      <vt:lpstr>Hostname (שם מארח)</vt:lpstr>
      <vt:lpstr>Relative Path (נתיב יחסי)</vt:lpstr>
      <vt:lpstr>צד שרת ותקשורת לבסיס נתונים</vt:lpstr>
      <vt:lpstr>Flask </vt:lpstr>
      <vt:lpstr>Flask </vt:lpstr>
      <vt:lpstr>Flask – מה מי?</vt:lpstr>
      <vt:lpstr>אפליקציית Flask</vt:lpstr>
      <vt:lpstr>מבנה אפליקצייה התחלתית</vt:lpstr>
      <vt:lpstr>המחלקה Flask</vt:lpstr>
      <vt:lpstr>route() Decorator</vt:lpstr>
      <vt:lpstr>route() Decorator</vt:lpstr>
      <vt:lpstr>route() Decorator</vt:lpstr>
      <vt:lpstr>route() Decorator</vt:lpstr>
      <vt:lpstr>route() Decorator</vt:lpstr>
      <vt:lpstr>route() Decorator</vt:lpstr>
      <vt:lpstr>route() Decorator</vt:lpstr>
      <vt:lpstr>route() Decorator</vt:lpstr>
      <vt:lpstr>PowerPoint Presentation</vt:lpstr>
      <vt:lpstr>Jinja2</vt:lpstr>
      <vt:lpstr>Jinja2</vt:lpstr>
      <vt:lpstr> Templates</vt:lpstr>
      <vt:lpstr>התאמת עמודי ה-HTML ל-Templates ב-Flask</vt:lpstr>
      <vt:lpstr>Templates ומבנה אפליקציה ב-Flask התחלתית</vt:lpstr>
      <vt:lpstr>render_template()</vt:lpstr>
      <vt:lpstr>render_template()</vt:lpstr>
      <vt:lpstr>משתנים ב-templates</vt:lpstr>
      <vt:lpstr>משתנים ב-templates</vt:lpstr>
      <vt:lpstr>פילטרים ב-templates</vt:lpstr>
      <vt:lpstr>משתנים ב-templates</vt:lpstr>
      <vt:lpstr>משתנים ב-templates</vt:lpstr>
      <vt:lpstr>include ב-templates</vt:lpstr>
      <vt:lpstr>משתנים ו-include ב-templates</vt:lpstr>
      <vt:lpstr>משתנים ו-include ב-templates</vt:lpstr>
      <vt:lpstr>תנאים ב-templates</vt:lpstr>
      <vt:lpstr>תנאים ב-templates</vt:lpstr>
      <vt:lpstr>תנאים ב-templates</vt:lpstr>
      <vt:lpstr>לולאות ב-templates</vt:lpstr>
      <vt:lpstr>לולאות ב-templates</vt:lpstr>
      <vt:lpstr>block ו-extends ב-templates</vt:lpstr>
      <vt:lpstr>block ו-extends ב-templates</vt:lpstr>
      <vt:lpstr>block, extends ו-super() ב-templates</vt:lpstr>
      <vt:lpstr>Jinja2</vt:lpstr>
      <vt:lpstr>static</vt:lpstr>
      <vt:lpstr>Static ומבנה אפליקציית Flask התחלתית</vt:lpstr>
      <vt:lpstr>Static ו-url_for()</vt:lpstr>
      <vt:lpstr>תזכורת: התאמת עמודי ה-HTML ל-Templates ב-Flask</vt:lpstr>
      <vt:lpstr>PowerPoint Presentation</vt:lpstr>
      <vt:lpstr>Flask</vt:lpstr>
      <vt:lpstr>Blueprint</vt:lpstr>
      <vt:lpstr>Blueprint</vt:lpstr>
      <vt:lpstr>Blueprint</vt:lpstr>
      <vt:lpstr>Blueprint</vt:lpstr>
      <vt:lpstr>תרגול</vt:lpstr>
      <vt:lpstr>פרויקט הקורס</vt:lpstr>
      <vt:lpstr>פרויקט הקורס</vt:lpstr>
      <vt:lpstr>מבנה פרויקט נתון</vt:lpstr>
      <vt:lpstr>קובץ .env</vt:lpstr>
      <vt:lpstr>קובץ app.py </vt:lpstr>
      <vt:lpstr>תיקיית templates</vt:lpstr>
      <vt:lpstr>פרמטרים ב-URL</vt:lpstr>
      <vt:lpstr>חיבור ושאילתה לSQL בפרויקט</vt:lpstr>
      <vt:lpstr>מימוש של form </vt:lpstr>
      <vt:lpstr>PowerPoint Presentation</vt:lpstr>
      <vt:lpstr>מבוא</vt:lpstr>
      <vt:lpstr>URL </vt:lpstr>
      <vt:lpstr> Query Parameters(פרמטרים)</vt:lpstr>
      <vt:lpstr>REQUEST</vt:lpstr>
      <vt:lpstr>משאבים </vt:lpstr>
      <vt:lpstr>Routes לעמודי HTML </vt:lpstr>
      <vt:lpstr>בקשה (request) באינטרנט</vt:lpstr>
      <vt:lpstr>המחשה לתהליך בקשה ותגובה</vt:lpstr>
      <vt:lpstr>שיטות של בקשה באינטרנט</vt:lpstr>
      <vt:lpstr>שיטה GET</vt:lpstr>
      <vt:lpstr>המחשה - GET</vt:lpstr>
      <vt:lpstr>המחשה - GET</vt:lpstr>
      <vt:lpstr>המחשה - GET</vt:lpstr>
      <vt:lpstr>המחשה - GET</vt:lpstr>
      <vt:lpstr>שיטה POST</vt:lpstr>
      <vt:lpstr>המחשה - POST</vt:lpstr>
      <vt:lpstr>המחשה - POST</vt:lpstr>
      <vt:lpstr>המחשה - POST</vt:lpstr>
      <vt:lpstr>המחשה - POST</vt:lpstr>
      <vt:lpstr>Flask – Query Parameters</vt:lpstr>
      <vt:lpstr>Flask</vt:lpstr>
      <vt:lpstr>השיטה GET וטפסים</vt:lpstr>
      <vt:lpstr>השיטה GET וטפסים</vt:lpstr>
      <vt:lpstr>השיטה GET וטפסים</vt:lpstr>
      <vt:lpstr>השיטה POST וטפסים</vt:lpstr>
      <vt:lpstr>request.method</vt:lpstr>
      <vt:lpstr>Forms בשיטת GET</vt:lpstr>
      <vt:lpstr>Forms בשיטת POST</vt:lpstr>
      <vt:lpstr>Files – שמירת קבצים שנשלחו בטופס</vt:lpstr>
      <vt:lpstr>Flask</vt:lpstr>
      <vt:lpstr>Session</vt:lpstr>
      <vt:lpstr>Session</vt:lpstr>
      <vt:lpstr>Session</vt:lpstr>
      <vt:lpstr>PowerPoint Presentation</vt:lpstr>
      <vt:lpstr>Flask</vt:lpstr>
      <vt:lpstr>MySQL Database</vt:lpstr>
      <vt:lpstr>MySQL Database</vt:lpstr>
      <vt:lpstr>פעולות ב-MySQL</vt:lpstr>
      <vt:lpstr>execute – הרצת שאילתות</vt:lpstr>
      <vt:lpstr>execute – שאילתת SELECT</vt:lpstr>
      <vt:lpstr>execute – שאילתות INSERT, UPDATE, DELETE</vt:lpstr>
      <vt:lpstr>dbManager utility</vt:lpstr>
      <vt:lpstr>dbManager utility - fetch</vt:lpstr>
      <vt:lpstr>dbManager utility - commit</vt:lpstr>
      <vt:lpstr>PowerPoint Presentation</vt:lpstr>
      <vt:lpstr>REST</vt:lpstr>
      <vt:lpstr>משאבים</vt:lpstr>
      <vt:lpstr>REST</vt:lpstr>
      <vt:lpstr>Route או Endpoint?</vt:lpstr>
      <vt:lpstr>Endpoints למשאבים</vt:lpstr>
      <vt:lpstr>Endpoints למשאבים</vt:lpstr>
      <vt:lpstr>Endpoints למשאבים</vt:lpstr>
      <vt:lpstr>Endpoints למשאבים עם שיטות של בקשות</vt:lpstr>
      <vt:lpstr>Endpoints למשאבים עם שיטות של בקשות</vt:lpstr>
      <vt:lpstr>Endpoints למשאבים עם שיטות של בקשות</vt:lpstr>
      <vt:lpstr>Endpoints למשאבים עם שיטות של בקשות</vt:lpstr>
      <vt:lpstr>Endpoints למשאבים עם שיטות של בקשות</vt:lpstr>
      <vt:lpstr>Endpoints למשאבים עם שיטות של בקשות</vt:lpstr>
      <vt:lpstr>Endpoints למשאבים עם שיטות של בקשות</vt:lpstr>
      <vt:lpstr>Endpoints למשאבים עם שיטות של בקשות</vt:lpstr>
      <vt:lpstr>Endpoints למשאבים עם שיטות של בקשות</vt:lpstr>
      <vt:lpstr>route() Decorator</vt:lpstr>
      <vt:lpstr>route() Decorator</vt:lpstr>
      <vt:lpstr>route() Decorator</vt:lpstr>
      <vt:lpstr>route() Decorator</vt:lpstr>
      <vt:lpstr>route() Decorator</vt:lpstr>
      <vt:lpstr>route() Decorator</vt:lpstr>
      <vt:lpstr>route() Decorator</vt:lpstr>
      <vt:lpstr>route() Decorator</vt:lpstr>
      <vt:lpstr>route() Decorator</vt:lpstr>
      <vt:lpstr>route() Decorator</vt:lpstr>
      <vt:lpstr>PowerPoint Presentation</vt:lpstr>
      <vt:lpstr>JSON</vt:lpstr>
      <vt:lpstr>Response עם REST &amp; jsonify</vt:lpstr>
      <vt:lpstr>Response עם REST &amp; jsonify</vt:lpstr>
      <vt:lpstr>Response עם REST &amp; jsonify</vt:lpstr>
      <vt:lpstr>Response עם REST &amp; jsonify – מיפוי נתונים</vt:lpstr>
      <vt:lpstr>PowerPoint Presentation</vt:lpstr>
      <vt:lpstr>מה הלאה?</vt:lpstr>
      <vt:lpstr>ללמוד ללמוד ללמוד... ולעבוד</vt:lpstr>
      <vt:lpstr>CSS</vt:lpstr>
      <vt:lpstr>CSS-SASS</vt:lpstr>
      <vt:lpstr>JavaScript</vt:lpstr>
      <vt:lpstr>JavaScript Frameworks</vt:lpstr>
      <vt:lpstr>JavaScript Web Workers</vt:lpstr>
      <vt:lpstr>JavaScript Web Components</vt:lpstr>
      <vt:lpstr>JavaScript Background Sync</vt:lpstr>
      <vt:lpstr>העלאת אתר לאינטרנט</vt:lpstr>
      <vt:lpstr>העלאת אתר לאינטרנט</vt:lpstr>
      <vt:lpstr>PHP</vt:lpstr>
      <vt:lpstr>לסיכום</vt:lpstr>
      <vt:lpstr> - מדוע?WEB</vt:lpstr>
      <vt:lpstr> - מדוע?WEB</vt:lpstr>
      <vt:lpstr>באילו תפקידים נדרשים היכרות וידע של טכנולוגיות אינטרנט?</vt:lpstr>
      <vt:lpstr>מטרות הקורס</vt:lpstr>
      <vt:lpstr>לאן תרצו להגיע?</vt:lpstr>
      <vt:lpstr>שומרים על קשר</vt:lpstr>
      <vt:lpstr>שומרים על קשר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</dc:title>
  <dc:creator>Microsoft Office User</dc:creator>
  <cp:lastModifiedBy>Microsoft Office User</cp:lastModifiedBy>
  <cp:revision>171</cp:revision>
  <dcterms:created xsi:type="dcterms:W3CDTF">2020-09-17T10:35:21Z</dcterms:created>
  <dcterms:modified xsi:type="dcterms:W3CDTF">2020-09-29T10:38:56Z</dcterms:modified>
</cp:coreProperties>
</file>